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CF605-6D91-4B45-B9C0-98CD2FF7BE9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750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43727-3D7B-48CD-9F06-F9489C889C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759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F1515-3AEE-4BCB-9D9D-4B073DFD64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094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77CB2-9958-4BBA-885C-4FFE2C8DD0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331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4954A-BE3C-497B-A2B9-F45EDDD9B24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856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C1BEB-3EBC-4697-8D75-B3EBCD11CC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758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CCC4D-9C94-4FB0-83D5-96D7362C04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237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B9708-8C75-4BA2-B7CA-0ABDA02774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906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504E1-784D-49EE-B54B-3A12D8E59F2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401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D6605-E2E4-4AF6-BFF1-6BBB5DE4E1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895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E7C3B-8EE8-465D-8525-2E0578C785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052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0BDEB6-4614-48A7-BAD1-C546144368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914400" y="1219200"/>
            <a:ext cx="7416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endParaRPr lang="zh-CN" altLang="zh-CN" sz="4400" b="1">
              <a:solidFill>
                <a:srgbClr val="0000CC"/>
              </a:solidFill>
            </a:endParaRPr>
          </a:p>
        </p:txBody>
      </p:sp>
      <p:sp>
        <p:nvSpPr>
          <p:cNvPr id="71683" name="WordArt 6"/>
          <p:cNvSpPr>
            <a:spLocks noChangeArrowheads="1" noChangeShapeType="1" noTextEdit="1"/>
          </p:cNvSpPr>
          <p:nvPr/>
        </p:nvSpPr>
        <p:spPr bwMode="auto">
          <a:xfrm>
            <a:off x="2514600" y="3886200"/>
            <a:ext cx="44196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B</a:t>
            </a:r>
            <a:endParaRPr lang="zh-CN" altLang="en-US" sz="40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1684" name="Text Box 7"/>
          <p:cNvSpPr txBox="1">
            <a:spLocks noChangeArrowheads="1"/>
          </p:cNvSpPr>
          <p:nvPr/>
        </p:nvSpPr>
        <p:spPr bwMode="auto">
          <a:xfrm>
            <a:off x="762000" y="1143000"/>
            <a:ext cx="74168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4400" b="1">
                <a:solidFill>
                  <a:srgbClr val="0000CC"/>
                </a:solidFill>
              </a:rPr>
              <a:t>Unit 9 </a:t>
            </a:r>
            <a:br>
              <a:rPr lang="en-US" sz="4400" b="1">
                <a:solidFill>
                  <a:srgbClr val="0000CC"/>
                </a:solidFill>
              </a:rPr>
            </a:br>
            <a:r>
              <a:rPr lang="en-US" sz="4400" b="1">
                <a:solidFill>
                  <a:srgbClr val="0000CC"/>
                </a:solidFill>
              </a:rPr>
              <a:t>Can you come to </a:t>
            </a:r>
            <a:br>
              <a:rPr lang="en-US" sz="4400" b="1">
                <a:solidFill>
                  <a:srgbClr val="0000CC"/>
                </a:solidFill>
              </a:rPr>
            </a:br>
            <a:r>
              <a:rPr lang="en-US" sz="4400" b="1">
                <a:solidFill>
                  <a:srgbClr val="0000CC"/>
                </a:solidFill>
              </a:rPr>
              <a:t>my party?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25" name="Group 29"/>
          <p:cNvGraphicFramePr>
            <a:graphicFrameLocks noGrp="1"/>
          </p:cNvGraphicFramePr>
          <p:nvPr/>
        </p:nvGraphicFramePr>
        <p:xfrm>
          <a:off x="349250" y="1898650"/>
          <a:ext cx="8445500" cy="3684588"/>
        </p:xfrm>
        <a:graphic>
          <a:graphicData uri="http://schemas.openxmlformats.org/drawingml/2006/table">
            <a:tbl>
              <a:tblPr/>
              <a:tblGrid>
                <a:gridCol w="4414838"/>
                <a:gridCol w="4030662"/>
              </a:tblGrid>
              <a:tr h="5492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Vince’s Activities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Days</a:t>
                      </a:r>
                    </a:p>
                  </a:txBody>
                  <a:tcPr marL="91435" marR="91435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__ Play soccer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a. today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b. tomorrow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c. the day after 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tomorrow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1435" marR="91435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__ Go to the doctor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__ Study for the test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__ Have a piano lesson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__Look after his sister</a:t>
                      </a:r>
                    </a:p>
                  </a:txBody>
                  <a:tcPr marL="91435" marR="91435"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917" name="Rectangle 23"/>
          <p:cNvSpPr>
            <a:spLocks noChangeArrowheads="1"/>
          </p:cNvSpPr>
          <p:nvPr/>
        </p:nvSpPr>
        <p:spPr bwMode="auto">
          <a:xfrm>
            <a:off x="457200" y="4648200"/>
            <a:ext cx="38258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>
              <a:buFont typeface="Arial" charset="0"/>
              <a:buNone/>
            </a:pP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80918" name="Rectangle 24"/>
          <p:cNvSpPr>
            <a:spLocks noChangeArrowheads="1"/>
          </p:cNvSpPr>
          <p:nvPr/>
        </p:nvSpPr>
        <p:spPr bwMode="auto">
          <a:xfrm>
            <a:off x="304800" y="4038600"/>
            <a:ext cx="6477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>
              <a:buFont typeface="Arial" charset="0"/>
              <a:buNone/>
            </a:pP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0919" name="Rectangle 25"/>
          <p:cNvSpPr>
            <a:spLocks noChangeArrowheads="1"/>
          </p:cNvSpPr>
          <p:nvPr/>
        </p:nvSpPr>
        <p:spPr bwMode="auto">
          <a:xfrm>
            <a:off x="304800" y="3581400"/>
            <a:ext cx="647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>
              <a:buFont typeface="Arial" charset="0"/>
              <a:buNone/>
            </a:pPr>
            <a:r>
              <a:rPr lang="en-US" sz="23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</a:t>
            </a:r>
          </a:p>
        </p:txBody>
      </p:sp>
      <p:sp>
        <p:nvSpPr>
          <p:cNvPr id="80920" name="Rectangle 26"/>
          <p:cNvSpPr>
            <a:spLocks noChangeArrowheads="1"/>
          </p:cNvSpPr>
          <p:nvPr/>
        </p:nvSpPr>
        <p:spPr bwMode="auto">
          <a:xfrm>
            <a:off x="284163" y="3054350"/>
            <a:ext cx="7191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>
              <a:buFont typeface="Arial" charset="0"/>
              <a:buNone/>
            </a:pP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80921" name="Rectangle 27"/>
          <p:cNvSpPr>
            <a:spLocks noChangeArrowheads="1"/>
          </p:cNvSpPr>
          <p:nvPr/>
        </p:nvSpPr>
        <p:spPr bwMode="auto">
          <a:xfrm>
            <a:off x="381000" y="2514600"/>
            <a:ext cx="5730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>
              <a:buFont typeface="Arial" charset="0"/>
              <a:buNone/>
            </a:pP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0922" name="Text Box 26"/>
          <p:cNvSpPr txBox="1">
            <a:spLocks noChangeArrowheads="1"/>
          </p:cNvSpPr>
          <p:nvPr/>
        </p:nvSpPr>
        <p:spPr bwMode="auto">
          <a:xfrm>
            <a:off x="228600" y="457200"/>
            <a:ext cx="86391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chemeClr val="accent2"/>
                </a:solidFill>
                <a:latin typeface="Times New Roman" pitchFamily="18" charset="0"/>
              </a:rPr>
              <a:t>1e. Listen again. Match Vince’s activities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chemeClr val="accent2"/>
                </a:solidFill>
                <a:latin typeface="Times New Roman" pitchFamily="18" charset="0"/>
              </a:rPr>
              <a:t>      with the days.</a:t>
            </a:r>
            <a:r>
              <a:rPr lang="en-US" sz="23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0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0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0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0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7" grpId="0" autoUpdateAnimBg="0"/>
      <p:bldP spid="80918" grpId="0" autoUpdateAnimBg="0"/>
      <p:bldP spid="80919" grpId="0" autoUpdateAnimBg="0"/>
      <p:bldP spid="80920" grpId="0" autoUpdateAnimBg="0"/>
      <p:bldP spid="8092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4500" y="549275"/>
            <a:ext cx="3322638" cy="995363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Tape script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3725" y="2141538"/>
            <a:ext cx="7680325" cy="3971925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sz="44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4400" b="1">
                <a:latin typeface="Times New Roman" pitchFamily="18" charset="0"/>
              </a:rPr>
              <a:t> Hi, Vince?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4400" b="1">
                <a:latin typeface="Times New Roman" pitchFamily="18" charset="0"/>
              </a:rPr>
              <a:t> Yeah, hi, Andy!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4400" b="1">
                <a:latin typeface="Times New Roman" pitchFamily="18" charset="0"/>
              </a:rPr>
              <a:t> Vince, can you play tennis </a:t>
            </a:r>
          </a:p>
          <a:p>
            <a:pPr>
              <a:buFontTx/>
              <a:buNone/>
            </a:pPr>
            <a:r>
              <a:rPr lang="en-US" sz="4400" b="1">
                <a:latin typeface="Times New Roman" pitchFamily="18" charset="0"/>
              </a:rPr>
              <a:t>            with me?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4400" b="1">
                <a:latin typeface="Times New Roman" pitchFamily="18" charset="0"/>
              </a:rPr>
              <a:t> Uh, when?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4400" b="1">
                <a:latin typeface="Times New Roman" pitchFamily="18" charset="0"/>
              </a:rPr>
              <a:t> Today.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31838" y="819150"/>
            <a:ext cx="7872412" cy="4681538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sz="44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4400" b="1">
                <a:latin typeface="Times New Roman" pitchFamily="18" charset="0"/>
              </a:rPr>
              <a:t> Uh, no, sorry, I can’t. I have </a:t>
            </a:r>
          </a:p>
          <a:p>
            <a:pPr>
              <a:buFontTx/>
              <a:buNone/>
            </a:pPr>
            <a:r>
              <a:rPr lang="en-US" sz="4400" b="1">
                <a:latin typeface="Times New Roman" pitchFamily="18" charset="0"/>
              </a:rPr>
              <a:t>            to go to the doctor and study </a:t>
            </a:r>
          </a:p>
          <a:p>
            <a:pPr>
              <a:buFontTx/>
              <a:buNone/>
            </a:pPr>
            <a:r>
              <a:rPr lang="en-US" sz="4400" b="1">
                <a:latin typeface="Times New Roman" pitchFamily="18" charset="0"/>
              </a:rPr>
              <a:t>            for a test today.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4400" b="1">
                <a:latin typeface="Times New Roman" pitchFamily="18" charset="0"/>
              </a:rPr>
              <a:t> How about tomorrow?</a:t>
            </a:r>
          </a:p>
          <a:p>
            <a:pPr>
              <a:buFontTx/>
              <a:buNone/>
            </a:pPr>
            <a:r>
              <a:rPr lang="en-US" sz="44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4400" b="1">
                <a:latin typeface="Times New Roman" pitchFamily="18" charset="0"/>
              </a:rPr>
              <a:t> Sorry, tomorrow I’m playing </a:t>
            </a:r>
          </a:p>
          <a:p>
            <a:pPr>
              <a:buFontTx/>
              <a:buNone/>
            </a:pPr>
            <a:r>
              <a:rPr lang="en-US" sz="4400" b="1">
                <a:latin typeface="Times New Roman" pitchFamily="18" charset="0"/>
              </a:rPr>
              <a:t>            soccer and I have a piano </a:t>
            </a:r>
          </a:p>
          <a:p>
            <a:pPr>
              <a:buFontTx/>
              <a:buNone/>
            </a:pPr>
            <a:r>
              <a:rPr lang="en-US" sz="4400" b="1">
                <a:latin typeface="Times New Roman" pitchFamily="18" charset="0"/>
              </a:rPr>
              <a:t>            lesson.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36588" y="1089025"/>
            <a:ext cx="7870825" cy="4249738"/>
          </a:xfrm>
          <a:noFill/>
          <a:ln/>
        </p:spPr>
        <p:txBody>
          <a:bodyPr wrap="none"/>
          <a:lstStyle/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3600" b="1">
                <a:latin typeface="Times New Roman" pitchFamily="18" charset="0"/>
              </a:rPr>
              <a:t> Oh. Well, what are you doing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        the day after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3600" b="1">
                <a:latin typeface="Times New Roman" pitchFamily="18" charset="0"/>
              </a:rPr>
              <a:t> I have to look after my little sister.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FF"/>
                </a:solidFill>
                <a:latin typeface="Times New Roman" pitchFamily="18" charset="0"/>
              </a:rPr>
              <a:t>Andy:</a:t>
            </a:r>
            <a:r>
              <a:rPr lang="en-US" sz="3600" b="1">
                <a:latin typeface="Times New Roman" pitchFamily="18" charset="0"/>
              </a:rPr>
              <a:t> Oh, I see.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Vince:</a:t>
            </a:r>
            <a:r>
              <a:rPr lang="en-US" sz="3600" b="1">
                <a:latin typeface="Times New Roman" pitchFamily="18" charset="0"/>
              </a:rPr>
              <a:t> I’m sorry, Andy. I’m really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        busy this week!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/>
          <p:cNvSpPr>
            <a:spLocks noChangeArrowheads="1"/>
          </p:cNvSpPr>
          <p:nvPr/>
        </p:nvSpPr>
        <p:spPr bwMode="auto">
          <a:xfrm>
            <a:off x="381000" y="287338"/>
            <a:ext cx="85344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1f Students A is Andy and Student B is Vince.   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Andy, invite Vince to play tennis.</a:t>
            </a:r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84995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494665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A: Hi, Vince. Can you play </a:t>
            </a:r>
          </a:p>
          <a:p>
            <a:pPr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tennis with me?</a:t>
            </a:r>
            <a:endParaRPr lang="en-US" sz="3200" b="1"/>
          </a:p>
          <a:p>
            <a:pPr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B: When?</a:t>
            </a:r>
            <a:endParaRPr lang="en-US" sz="3200" b="1"/>
          </a:p>
          <a:p>
            <a:pPr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A: Today?</a:t>
            </a:r>
            <a:endParaRPr lang="en-US" sz="3200" b="1"/>
          </a:p>
          <a:p>
            <a:pPr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B: Sorry, I can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t. I </a:t>
            </a:r>
            <a:r>
              <a:rPr lang="en-US" sz="3200" b="1">
                <a:cs typeface="Times New Roman" pitchFamily="18" charset="0"/>
              </a:rPr>
              <a:t>…</a:t>
            </a:r>
            <a:endParaRPr lang="en-US"/>
          </a:p>
        </p:txBody>
      </p:sp>
      <p:pic>
        <p:nvPicPr>
          <p:cNvPr id="84996" name="Picture 7" descr="4c95db17134e4c71f2de3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3200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219200" y="381000"/>
            <a:ext cx="72628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Role play: Vince and Andy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622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99"/>
                </a:solidFill>
                <a:latin typeface="Times New Roman" pitchFamily="18" charset="0"/>
              </a:rPr>
              <a:t>Andy: Hi,Vince,can you play tennis with me?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Vince:_________?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99"/>
                </a:solidFill>
                <a:latin typeface="Times New Roman" pitchFamily="18" charset="0"/>
              </a:rPr>
              <a:t>Andy: Today. 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Vince: Sorry , I can’t . I________________________.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99"/>
                </a:solidFill>
                <a:latin typeface="Times New Roman" pitchFamily="18" charset="0"/>
              </a:rPr>
              <a:t>Andy: What are you doing tomorrow?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Vince: ____________________________________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99"/>
                </a:solidFill>
                <a:latin typeface="Times New Roman" pitchFamily="18" charset="0"/>
              </a:rPr>
              <a:t>Andy: How about_______________________?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Vince: I have to babysit my sister.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</a:endParaRP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33400" y="3429000"/>
            <a:ext cx="822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have to go the doctor and study for a test.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676400" y="17526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When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1447800" y="4724400"/>
            <a:ext cx="830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I’m playing soccer and having a piano lesson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3505200" y="5334000"/>
            <a:ext cx="426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the day after tomorrow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decel="100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decel="100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  <p:bldP spid="86020" grpId="0" autoUpdateAnimBg="0"/>
      <p:bldP spid="86021" grpId="0" autoUpdateAnimBg="0"/>
      <p:bldP spid="86022" grpId="0" autoUpdateAnimBg="0"/>
      <p:bldP spid="8602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/>
          <p:cNvSpPr>
            <a:spLocks noChangeArrowheads="1"/>
          </p:cNvSpPr>
          <p:nvPr/>
        </p:nvSpPr>
        <p:spPr bwMode="auto">
          <a:xfrm>
            <a:off x="415925" y="609600"/>
            <a:ext cx="87280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2a Make a list of the kinds of parties people have.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87043" name="Rectangle 7"/>
          <p:cNvSpPr>
            <a:spLocks noChangeArrowheads="1"/>
          </p:cNvSpPr>
          <p:nvPr/>
        </p:nvSpPr>
        <p:spPr bwMode="auto">
          <a:xfrm>
            <a:off x="1447800" y="1600200"/>
            <a:ext cx="282575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Birthday party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</a:t>
            </a:r>
          </a:p>
        </p:txBody>
      </p:sp>
      <p:sp>
        <p:nvSpPr>
          <p:cNvPr id="87044" name="Text Box 8"/>
          <p:cNvSpPr txBox="1">
            <a:spLocks noChangeArrowheads="1"/>
          </p:cNvSpPr>
          <p:nvPr/>
        </p:nvSpPr>
        <p:spPr bwMode="auto">
          <a:xfrm>
            <a:off x="1676400" y="2514600"/>
            <a:ext cx="23383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 party</a:t>
            </a:r>
          </a:p>
        </p:txBody>
      </p:sp>
      <p:sp>
        <p:nvSpPr>
          <p:cNvPr id="87045" name="Rectangle 9"/>
          <p:cNvSpPr>
            <a:spLocks noChangeArrowheads="1"/>
          </p:cNvSpPr>
          <p:nvPr/>
        </p:nvSpPr>
        <p:spPr bwMode="auto">
          <a:xfrm>
            <a:off x="1676400" y="3200400"/>
            <a:ext cx="2149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 party </a:t>
            </a:r>
          </a:p>
        </p:txBody>
      </p:sp>
      <p:sp>
        <p:nvSpPr>
          <p:cNvPr id="87046" name="Text Box 10"/>
          <p:cNvSpPr txBox="1">
            <a:spLocks noChangeArrowheads="1"/>
          </p:cNvSpPr>
          <p:nvPr/>
        </p:nvSpPr>
        <p:spPr bwMode="auto">
          <a:xfrm>
            <a:off x="2667000" y="5638800"/>
            <a:ext cx="2384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</a:rPr>
              <a:t>Think more!</a:t>
            </a:r>
          </a:p>
        </p:txBody>
      </p:sp>
      <p:sp>
        <p:nvSpPr>
          <p:cNvPr id="87047" name="Rectangle 13"/>
          <p:cNvSpPr>
            <a:spLocks noChangeArrowheads="1"/>
          </p:cNvSpPr>
          <p:nvPr/>
        </p:nvSpPr>
        <p:spPr bwMode="auto">
          <a:xfrm>
            <a:off x="1676400" y="3886200"/>
            <a:ext cx="4603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party (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送别会） </a:t>
            </a:r>
          </a:p>
        </p:txBody>
      </p:sp>
      <p:sp>
        <p:nvSpPr>
          <p:cNvPr id="87048" name="Rectangle 15"/>
          <p:cNvSpPr>
            <a:spLocks noChangeArrowheads="1"/>
          </p:cNvSpPr>
          <p:nvPr/>
        </p:nvSpPr>
        <p:spPr bwMode="auto">
          <a:xfrm>
            <a:off x="1600200" y="4648200"/>
            <a:ext cx="66405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housewarming party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（乔迁庆宴会）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ChangeArrowheads="1"/>
          </p:cNvSpPr>
          <p:nvPr/>
        </p:nvSpPr>
        <p:spPr bwMode="auto">
          <a:xfrm>
            <a:off x="304800" y="609600"/>
            <a:ext cx="8991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2b Skim the message below. Why did the people 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write them? Match the reason with each   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message below.</a:t>
            </a:r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88067" name="Text Box 6"/>
          <p:cNvSpPr txBox="1">
            <a:spLocks noChangeArrowheads="1"/>
          </p:cNvSpPr>
          <p:nvPr/>
        </p:nvSpPr>
        <p:spPr bwMode="auto">
          <a:xfrm>
            <a:off x="1066800" y="2438400"/>
            <a:ext cx="61309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1.accept an invitation                      </a:t>
            </a:r>
          </a:p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2.make an invitation</a:t>
            </a:r>
            <a:endParaRPr lang="en-US" sz="3200" b="1"/>
          </a:p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3.turn down an invitation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ChangeArrowheads="1"/>
          </p:cNvSpPr>
          <p:nvPr/>
        </p:nvSpPr>
        <p:spPr bwMode="auto">
          <a:xfrm>
            <a:off x="533400" y="609600"/>
            <a:ext cx="8458200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Message 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Rely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Forward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Delete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Print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Move to</a:t>
            </a:r>
            <a:endParaRPr lang="en-US" sz="3200" b="1">
              <a:solidFill>
                <a:srgbClr val="FF0000"/>
              </a:solidFill>
            </a:endParaRP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Hi David,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What a great idea! I really like Ms. Steen 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 lot. She helped me to improve my English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so much.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 sad to see her go, and this party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is the best way to say </a:t>
            </a:r>
            <a:r>
              <a:rPr lang="en-US" sz="3200" b="1">
                <a:cs typeface="Times New Roman" pitchFamily="18" charset="0"/>
              </a:rPr>
              <a:t>“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Thank you and goodbye.</a:t>
            </a:r>
            <a:r>
              <a:rPr lang="en-US" sz="3200" b="1">
                <a:cs typeface="Times New Roman" pitchFamily="18" charset="0"/>
              </a:rPr>
              <a:t>”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I can help to buy some of the food</a:t>
            </a:r>
          </a:p>
        </p:txBody>
      </p:sp>
      <p:sp>
        <p:nvSpPr>
          <p:cNvPr id="89091" name="Text Box 6"/>
          <p:cNvSpPr txBox="1">
            <a:spLocks noChangeArrowheads="1"/>
          </p:cNvSpPr>
          <p:nvPr/>
        </p:nvSpPr>
        <p:spPr bwMode="auto">
          <a:xfrm>
            <a:off x="152400" y="2133600"/>
            <a:ext cx="387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ChangeArrowheads="1"/>
          </p:cNvSpPr>
          <p:nvPr/>
        </p:nvSpPr>
        <p:spPr bwMode="auto">
          <a:xfrm>
            <a:off x="609600" y="457200"/>
            <a:ext cx="7620000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and drinks. I can help to bring MS. Steen to the party. I already have a great idea about how to do that. 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He Wei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Hi David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Thanks so much for planning this.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 love to come to the party, but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 not available. My family is taking a trip to Wuhan at the</a:t>
            </a:r>
          </a:p>
        </p:txBody>
      </p:sp>
      <p:pic>
        <p:nvPicPr>
          <p:cNvPr id="90115" name="Picture 7" descr="WML`ZUS$8NCVU(%7M%5VU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33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6" name="Text Box 8"/>
          <p:cNvSpPr txBox="1">
            <a:spLocks noChangeArrowheads="1"/>
          </p:cNvSpPr>
          <p:nvPr/>
        </p:nvSpPr>
        <p:spPr bwMode="auto">
          <a:xfrm>
            <a:off x="228600" y="4038600"/>
            <a:ext cx="387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39" name="Group 35"/>
          <p:cNvGraphicFramePr>
            <a:graphicFrameLocks noGrp="1"/>
          </p:cNvGraphicFramePr>
          <p:nvPr>
            <p:ph sz="half" idx="4294967295"/>
          </p:nvPr>
        </p:nvGraphicFramePr>
        <p:xfrm>
          <a:off x="381000" y="1839913"/>
          <a:ext cx="8588375" cy="1512887"/>
        </p:xfrm>
        <a:graphic>
          <a:graphicData uri="http://schemas.openxmlformats.org/drawingml/2006/table">
            <a:tbl>
              <a:tblPr/>
              <a:tblGrid>
                <a:gridCol w="2057400"/>
                <a:gridCol w="2085975"/>
                <a:gridCol w="2220913"/>
                <a:gridCol w="2224087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Sunday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Monday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 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Tuesday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Wednesday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18" name="Text Box 33"/>
          <p:cNvSpPr txBox="1">
            <a:spLocks noChangeArrowheads="1"/>
          </p:cNvSpPr>
          <p:nvPr/>
        </p:nvSpPr>
        <p:spPr bwMode="auto">
          <a:xfrm>
            <a:off x="7545388" y="2362200"/>
            <a:ext cx="946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15th </a:t>
            </a:r>
          </a:p>
        </p:txBody>
      </p:sp>
      <p:sp>
        <p:nvSpPr>
          <p:cNvPr id="72719" name="Text Box 34"/>
          <p:cNvSpPr txBox="1">
            <a:spLocks noChangeArrowheads="1"/>
          </p:cNvSpPr>
          <p:nvPr/>
        </p:nvSpPr>
        <p:spPr bwMode="auto">
          <a:xfrm>
            <a:off x="1066800" y="2362200"/>
            <a:ext cx="946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12th </a:t>
            </a:r>
          </a:p>
        </p:txBody>
      </p:sp>
      <p:sp>
        <p:nvSpPr>
          <p:cNvPr id="72720" name="Text Box 35"/>
          <p:cNvSpPr txBox="1">
            <a:spLocks noChangeArrowheads="1"/>
          </p:cNvSpPr>
          <p:nvPr/>
        </p:nvSpPr>
        <p:spPr bwMode="auto">
          <a:xfrm>
            <a:off x="3100388" y="2346325"/>
            <a:ext cx="946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13th </a:t>
            </a:r>
          </a:p>
        </p:txBody>
      </p:sp>
      <p:sp>
        <p:nvSpPr>
          <p:cNvPr id="72721" name="Text Box 36"/>
          <p:cNvSpPr txBox="1">
            <a:spLocks noChangeArrowheads="1"/>
          </p:cNvSpPr>
          <p:nvPr/>
        </p:nvSpPr>
        <p:spPr bwMode="auto">
          <a:xfrm>
            <a:off x="5405438" y="2346325"/>
            <a:ext cx="946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14th </a:t>
            </a:r>
          </a:p>
        </p:txBody>
      </p:sp>
      <p:sp>
        <p:nvSpPr>
          <p:cNvPr id="72722" name="Rectangle 43"/>
          <p:cNvSpPr>
            <a:spLocks noChangeArrowheads="1"/>
          </p:cNvSpPr>
          <p:nvPr/>
        </p:nvSpPr>
        <p:spPr bwMode="auto">
          <a:xfrm>
            <a:off x="381000" y="898525"/>
            <a:ext cx="648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24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1a Write the dates for this week on the calendar.</a:t>
            </a:r>
          </a:p>
        </p:txBody>
      </p:sp>
      <p:graphicFrame>
        <p:nvGraphicFramePr>
          <p:cNvPr id="72738" name="Group 34"/>
          <p:cNvGraphicFramePr>
            <a:graphicFrameLocks noGrp="1"/>
          </p:cNvGraphicFramePr>
          <p:nvPr/>
        </p:nvGraphicFramePr>
        <p:xfrm>
          <a:off x="1143000" y="3886200"/>
          <a:ext cx="6626225" cy="1520825"/>
        </p:xfrm>
        <a:graphic>
          <a:graphicData uri="http://schemas.openxmlformats.org/drawingml/2006/table">
            <a:tbl>
              <a:tblPr/>
              <a:tblGrid>
                <a:gridCol w="2201863"/>
                <a:gridCol w="2216150"/>
                <a:gridCol w="2208212"/>
              </a:tblGrid>
              <a:tr h="15208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Thursday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Friday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Saturday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33" name="Text Box 75"/>
          <p:cNvSpPr txBox="1">
            <a:spLocks noChangeArrowheads="1"/>
          </p:cNvSpPr>
          <p:nvPr/>
        </p:nvSpPr>
        <p:spPr bwMode="auto">
          <a:xfrm>
            <a:off x="1863725" y="4395788"/>
            <a:ext cx="946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16th </a:t>
            </a:r>
          </a:p>
        </p:txBody>
      </p:sp>
      <p:sp>
        <p:nvSpPr>
          <p:cNvPr id="72734" name="Text Box 76"/>
          <p:cNvSpPr txBox="1">
            <a:spLocks noChangeArrowheads="1"/>
          </p:cNvSpPr>
          <p:nvPr/>
        </p:nvSpPr>
        <p:spPr bwMode="auto">
          <a:xfrm>
            <a:off x="4168775" y="4389438"/>
            <a:ext cx="946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17th </a:t>
            </a:r>
          </a:p>
        </p:txBody>
      </p:sp>
      <p:sp>
        <p:nvSpPr>
          <p:cNvPr id="72735" name="Text Box 77"/>
          <p:cNvSpPr txBox="1">
            <a:spLocks noChangeArrowheads="1"/>
          </p:cNvSpPr>
          <p:nvPr/>
        </p:nvSpPr>
        <p:spPr bwMode="auto">
          <a:xfrm>
            <a:off x="6329363" y="4395788"/>
            <a:ext cx="946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18th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2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9" grpId="0" autoUpdateAnimBg="0"/>
      <p:bldP spid="72720" grpId="0" autoUpdateAnimBg="0"/>
      <p:bldP spid="72721" grpId="0" autoUpdateAnimBg="0"/>
      <p:bldP spid="72733" grpId="0" autoUpdateAnimBg="0"/>
      <p:bldP spid="72734" grpId="0" autoUpdateAnimBg="0"/>
      <p:bldP spid="7273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ChangeArrowheads="1"/>
          </p:cNvSpPr>
          <p:nvPr/>
        </p:nvSpPr>
        <p:spPr bwMode="auto">
          <a:xfrm>
            <a:off x="609600" y="609600"/>
            <a:ext cx="8153400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end of this month to visit my aunt and uncle. However,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 still be glad to help out with any of the party preparations, like planning the games. Let me know if you need my help.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Jake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Dear classmates,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As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 sure you know by now, our favorite teacher, Ms. Steen, is leaving soon to go back</a:t>
            </a:r>
          </a:p>
        </p:txBody>
      </p:sp>
      <p:sp>
        <p:nvSpPr>
          <p:cNvPr id="91139" name="Text Box 6"/>
          <p:cNvSpPr txBox="1">
            <a:spLocks noChangeArrowheads="1"/>
          </p:cNvSpPr>
          <p:nvPr/>
        </p:nvSpPr>
        <p:spPr bwMode="auto">
          <a:xfrm>
            <a:off x="228600" y="4724400"/>
            <a:ext cx="387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ChangeArrowheads="1"/>
          </p:cNvSpPr>
          <p:nvPr/>
        </p:nvSpPr>
        <p:spPr bwMode="auto">
          <a:xfrm>
            <a:off x="533400" y="685800"/>
            <a:ext cx="7924800" cy="62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to the US. We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re very sad that she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leaving because she is a fun teacher. To show how much we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re going to miss her, let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have a surprise party for her next Friday the 28th!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Can you come to the party? If so, can you help with any of these things?</a:t>
            </a:r>
          </a:p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Please tell me by this Friday.</a:t>
            </a:r>
          </a:p>
          <a:p>
            <a:pPr algn="l" eaLnBrk="0" hangingPunct="0">
              <a:lnSpc>
                <a:spcPct val="135000"/>
              </a:lnSpc>
              <a:spcBef>
                <a:spcPct val="50000"/>
              </a:spcBef>
              <a:buFont typeface="Arial" charset="0"/>
              <a:buNone/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ChangeArrowheads="1"/>
          </p:cNvSpPr>
          <p:nvPr/>
        </p:nvSpPr>
        <p:spPr bwMode="auto">
          <a:xfrm>
            <a:off x="304800" y="520700"/>
            <a:ext cx="8458200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30000"/>
              </a:lnSpc>
              <a:buFont typeface="Arial" charset="0"/>
              <a:buAutoNum type="arabicParenR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Buy food and drinks.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AutoNum type="arabicParenR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Think of games to play.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AutoNum type="arabicParenR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Prepare things we need for the games (glue,   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paper, pen,</a:t>
            </a:r>
            <a:r>
              <a:rPr lang="en-US" sz="3200" b="1">
                <a:cs typeface="Times New Roman" pitchFamily="18" charset="0"/>
              </a:rPr>
              <a:t>…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4) Bring Ms. Steen to the play without telling so 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that she can be surprised.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I look forward to hearing from you all.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David</a:t>
            </a:r>
          </a:p>
        </p:txBody>
      </p:sp>
      <p:pic>
        <p:nvPicPr>
          <p:cNvPr id="93187" name="Picture 6" descr="B-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953000"/>
            <a:ext cx="2971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ChangeArrowheads="1"/>
          </p:cNvSpPr>
          <p:nvPr/>
        </p:nvSpPr>
        <p:spPr bwMode="auto">
          <a:xfrm>
            <a:off x="381000" y="685800"/>
            <a:ext cx="89154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buFont typeface="Arial" charset="0"/>
              <a:buNone/>
            </a:pPr>
            <a:endParaRPr lang="en-US" sz="3200" b="1"/>
          </a:p>
          <a:p>
            <a:pPr algn="l" eaLnBrk="0" hangingPunct="0">
              <a:buFont typeface="Arial" charset="0"/>
              <a:buAutoNum type="arabicPeriod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What kind of party is it?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en-US" sz="3200" b="1"/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2. Who is the party for?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en-US" sz="3200" b="1"/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________________________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3. When is the party?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en-US" sz="3200" b="1"/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________________________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4. Who did David invite to the party? 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en-US" sz="3200" b="1"/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_____________________________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5. What can people do at the party?</a:t>
            </a:r>
            <a:r>
              <a:rPr lang="en-US" sz="3200" b="1"/>
              <a:t>  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/>
              <a:t>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_____________________________</a:t>
            </a:r>
          </a:p>
          <a:p>
            <a:pPr algn="l" eaLnBrk="0" hangingPunct="0">
              <a:buFont typeface="Arial" charset="0"/>
              <a:buNone/>
            </a:pPr>
            <a:r>
              <a:rPr lang="en-US" sz="3200" b="1"/>
              <a:t>                                                 </a:t>
            </a:r>
          </a:p>
        </p:txBody>
      </p:sp>
      <p:sp>
        <p:nvSpPr>
          <p:cNvPr id="94211" name="Rectangle 7"/>
          <p:cNvSpPr>
            <a:spLocks noChangeArrowheads="1"/>
          </p:cNvSpPr>
          <p:nvPr/>
        </p:nvSpPr>
        <p:spPr bwMode="auto">
          <a:xfrm>
            <a:off x="381000" y="457200"/>
            <a:ext cx="8472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2c Read the messages and answer the questions.</a:t>
            </a:r>
          </a:p>
        </p:txBody>
      </p:sp>
      <p:sp>
        <p:nvSpPr>
          <p:cNvPr id="94212" name="Rectangle 8"/>
          <p:cNvSpPr>
            <a:spLocks noChangeArrowheads="1"/>
          </p:cNvSpPr>
          <p:nvPr/>
        </p:nvSpPr>
        <p:spPr bwMode="auto">
          <a:xfrm>
            <a:off x="838200" y="1676400"/>
            <a:ext cx="481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party .(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送别会） </a:t>
            </a:r>
          </a:p>
        </p:txBody>
      </p:sp>
      <p:sp>
        <p:nvSpPr>
          <p:cNvPr id="94213" name="Rectangle 9"/>
          <p:cNvSpPr>
            <a:spLocks noChangeArrowheads="1"/>
          </p:cNvSpPr>
          <p:nvPr/>
        </p:nvSpPr>
        <p:spPr bwMode="auto">
          <a:xfrm>
            <a:off x="1219200" y="2667000"/>
            <a:ext cx="18780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Ms. Steen</a:t>
            </a:r>
          </a:p>
        </p:txBody>
      </p:sp>
      <p:sp>
        <p:nvSpPr>
          <p:cNvPr id="94214" name="Rectangle 11"/>
          <p:cNvSpPr>
            <a:spLocks noChangeArrowheads="1"/>
          </p:cNvSpPr>
          <p:nvPr/>
        </p:nvSpPr>
        <p:spPr bwMode="auto">
          <a:xfrm>
            <a:off x="1219200" y="3657600"/>
            <a:ext cx="3760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 Friday the 28</a:t>
            </a:r>
            <a:r>
              <a:rPr lang="en-US" sz="32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4215" name="Rectangle 13"/>
          <p:cNvSpPr>
            <a:spLocks noChangeArrowheads="1"/>
          </p:cNvSpPr>
          <p:nvPr/>
        </p:nvSpPr>
        <p:spPr bwMode="auto">
          <a:xfrm>
            <a:off x="762000" y="4572000"/>
            <a:ext cx="7321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his classmates, such as He Weir, jack.</a:t>
            </a:r>
          </a:p>
        </p:txBody>
      </p:sp>
      <p:sp>
        <p:nvSpPr>
          <p:cNvPr id="94216" name="Rectangle 15"/>
          <p:cNvSpPr>
            <a:spLocks noChangeArrowheads="1"/>
          </p:cNvSpPr>
          <p:nvPr/>
        </p:nvSpPr>
        <p:spPr bwMode="auto">
          <a:xfrm>
            <a:off x="1066800" y="5638800"/>
            <a:ext cx="66627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can eat, drink, and play games.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utoUpdateAnimBg="0"/>
      <p:bldP spid="94213" grpId="0" autoUpdateAnimBg="0"/>
      <p:bldP spid="94214" grpId="0" autoUpdateAnimBg="0"/>
      <p:bldP spid="94215" grpId="0" autoUpdateAnimBg="0"/>
      <p:bldP spid="9421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5"/>
          <p:cNvSpPr>
            <a:spLocks noChangeArrowheads="1"/>
          </p:cNvSpPr>
          <p:nvPr/>
        </p:nvSpPr>
        <p:spPr bwMode="auto">
          <a:xfrm>
            <a:off x="381000" y="381000"/>
            <a:ext cx="85344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2d Complete the invitation with words and   </a:t>
            </a:r>
          </a:p>
          <a:p>
            <a:pPr algn="l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phrases from the message on page 69.</a:t>
            </a:r>
            <a:endParaRPr lang="en-US" sz="3200" b="1">
              <a:solidFill>
                <a:schemeClr val="accent2"/>
              </a:solidFill>
            </a:endParaRP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We are planning a housewarming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at our new house this Saturday. Can you 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?  Our house is at 2 London 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Road. We are serving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and</a:t>
            </a:r>
            <a:r>
              <a:rPr lang="en-US"/>
              <a:t>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.   </a:t>
            </a:r>
          </a:p>
          <a:p>
            <a:pPr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from 7:30 p.m. Please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your friends and family.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A party is more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with</a:t>
            </a:r>
          </a:p>
        </p:txBody>
      </p:sp>
      <p:sp>
        <p:nvSpPr>
          <p:cNvPr id="95235" name="Text Box 6"/>
          <p:cNvSpPr txBox="1">
            <a:spLocks noChangeArrowheads="1"/>
          </p:cNvSpPr>
          <p:nvPr/>
        </p:nvSpPr>
        <p:spPr bwMode="auto">
          <a:xfrm>
            <a:off x="6324600" y="1981200"/>
            <a:ext cx="1131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party</a:t>
            </a:r>
          </a:p>
        </p:txBody>
      </p:sp>
      <p:sp>
        <p:nvSpPr>
          <p:cNvPr id="95236" name="Text Box 7"/>
          <p:cNvSpPr txBox="1">
            <a:spLocks noChangeArrowheads="1"/>
          </p:cNvSpPr>
          <p:nvPr/>
        </p:nvSpPr>
        <p:spPr bwMode="auto">
          <a:xfrm>
            <a:off x="228600" y="3429000"/>
            <a:ext cx="3219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come to my party</a:t>
            </a:r>
          </a:p>
        </p:txBody>
      </p:sp>
      <p:sp>
        <p:nvSpPr>
          <p:cNvPr id="95237" name="Text Box 8"/>
          <p:cNvSpPr txBox="1">
            <a:spLocks noChangeArrowheads="1"/>
          </p:cNvSpPr>
          <p:nvPr/>
        </p:nvSpPr>
        <p:spPr bwMode="auto">
          <a:xfrm>
            <a:off x="4495800" y="4191000"/>
            <a:ext cx="9509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</a:t>
            </a:r>
          </a:p>
        </p:txBody>
      </p:sp>
      <p:sp>
        <p:nvSpPr>
          <p:cNvPr id="95238" name="Text Box 9"/>
          <p:cNvSpPr txBox="1">
            <a:spLocks noChangeArrowheads="1"/>
          </p:cNvSpPr>
          <p:nvPr/>
        </p:nvSpPr>
        <p:spPr bwMode="auto">
          <a:xfrm>
            <a:off x="6400800" y="4191000"/>
            <a:ext cx="1312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drinks</a:t>
            </a:r>
          </a:p>
        </p:txBody>
      </p:sp>
      <p:sp>
        <p:nvSpPr>
          <p:cNvPr id="95239" name="Text Box 10"/>
          <p:cNvSpPr txBox="1">
            <a:spLocks noChangeArrowheads="1"/>
          </p:cNvSpPr>
          <p:nvPr/>
        </p:nvSpPr>
        <p:spPr bwMode="auto">
          <a:xfrm>
            <a:off x="4267200" y="4953000"/>
            <a:ext cx="1131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</a:p>
        </p:txBody>
      </p:sp>
      <p:sp>
        <p:nvSpPr>
          <p:cNvPr id="95240" name="Text Box 11"/>
          <p:cNvSpPr txBox="1">
            <a:spLocks noChangeArrowheads="1"/>
          </p:cNvSpPr>
          <p:nvPr/>
        </p:nvSpPr>
        <p:spPr bwMode="auto">
          <a:xfrm>
            <a:off x="4648200" y="5638800"/>
            <a:ext cx="1968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surprising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utoUpdateAnimBg="0"/>
      <p:bldP spid="95236" grpId="0" autoUpdateAnimBg="0"/>
      <p:bldP spid="95237" grpId="0" autoUpdateAnimBg="0"/>
      <p:bldP spid="95238" grpId="0" autoUpdateAnimBg="0"/>
      <p:bldP spid="95239" grpId="0" autoUpdateAnimBg="0"/>
      <p:bldP spid="9524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ChangeArrowheads="1"/>
          </p:cNvSpPr>
          <p:nvPr/>
        </p:nvSpPr>
        <p:spPr bwMode="auto">
          <a:xfrm>
            <a:off x="533400" y="2590800"/>
            <a:ext cx="723900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more people! Please let us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by Wednesday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you can come to the party. Hope you can make it!</a:t>
            </a:r>
          </a:p>
        </p:txBody>
      </p:sp>
      <p:sp>
        <p:nvSpPr>
          <p:cNvPr id="96259" name="Text Box 6"/>
          <p:cNvSpPr txBox="1">
            <a:spLocks noChangeArrowheads="1"/>
          </p:cNvSpPr>
          <p:nvPr/>
        </p:nvSpPr>
        <p:spPr bwMode="auto">
          <a:xfrm>
            <a:off x="5181600" y="2743200"/>
            <a:ext cx="1131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</a:p>
        </p:txBody>
      </p:sp>
      <p:pic>
        <p:nvPicPr>
          <p:cNvPr id="96260" name="Picture 7" descr="B-2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"/>
            <a:ext cx="31527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Text Box 8"/>
          <p:cNvSpPr txBox="1">
            <a:spLocks noChangeArrowheads="1"/>
          </p:cNvSpPr>
          <p:nvPr/>
        </p:nvSpPr>
        <p:spPr bwMode="auto">
          <a:xfrm>
            <a:off x="2819400" y="3352800"/>
            <a:ext cx="43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autoUpdateAnimBg="0"/>
      <p:bldP spid="9626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ChangeArrowheads="1"/>
          </p:cNvSpPr>
          <p:nvPr/>
        </p:nvSpPr>
        <p:spPr bwMode="auto">
          <a:xfrm>
            <a:off x="381000" y="152400"/>
            <a:ext cx="8458200" cy="623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2e Imagine one of your favorite teachers is  </a:t>
            </a:r>
          </a:p>
          <a:p>
            <a:pPr algn="l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leaving. Plan a party for him / her. Answer </a:t>
            </a:r>
          </a:p>
          <a:p>
            <a:pPr algn="l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the questions with a partner.</a:t>
            </a:r>
            <a:endParaRPr lang="en-US" sz="32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l" eaLnBrk="0" hangingPunct="0">
              <a:lnSpc>
                <a:spcPct val="140000"/>
              </a:lnSpc>
              <a:buFont typeface="Arial" charset="0"/>
              <a:buAutoNum type="arabicPeriod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Why is he /she one of your favorite teachers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____________________________________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2. What do you want to say to him /her?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____________________________________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3. When is the best time to have the party?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____________________________________</a:t>
            </a:r>
          </a:p>
        </p:txBody>
      </p:sp>
      <p:sp>
        <p:nvSpPr>
          <p:cNvPr id="97283" name="Text Box 6"/>
          <p:cNvSpPr txBox="1">
            <a:spLocks noChangeArrowheads="1"/>
          </p:cNvSpPr>
          <p:nvPr/>
        </p:nvSpPr>
        <p:spPr bwMode="auto">
          <a:xfrm>
            <a:off x="790575" y="2895600"/>
            <a:ext cx="83534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often encourage me and help me in my life.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7284" name="Text Box 7"/>
          <p:cNvSpPr txBox="1">
            <a:spLocks noChangeArrowheads="1"/>
          </p:cNvSpPr>
          <p:nvPr/>
        </p:nvSpPr>
        <p:spPr bwMode="auto">
          <a:xfrm>
            <a:off x="790575" y="4191000"/>
            <a:ext cx="77597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Dear Mr. Shen, really thanks for your care!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7285" name="Text Box 8"/>
          <p:cNvSpPr txBox="1">
            <a:spLocks noChangeArrowheads="1"/>
          </p:cNvSpPr>
          <p:nvPr/>
        </p:nvSpPr>
        <p:spPr bwMode="auto">
          <a:xfrm>
            <a:off x="790575" y="5486400"/>
            <a:ext cx="43815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 Friday at 7:00 p.m.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utoUpdateAnimBg="0"/>
      <p:bldP spid="97284" grpId="0" autoUpdateAnimBg="0"/>
      <p:bldP spid="9728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ChangeArrowheads="1"/>
          </p:cNvSpPr>
          <p:nvPr/>
        </p:nvSpPr>
        <p:spPr bwMode="auto">
          <a:xfrm>
            <a:off x="381000" y="990600"/>
            <a:ext cx="85344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4. Where can you have the party?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5. What kind of food will there be?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6. What kind of drinks would you like to serve?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_____________________________________</a:t>
            </a:r>
          </a:p>
        </p:txBody>
      </p:sp>
      <p:sp>
        <p:nvSpPr>
          <p:cNvPr id="98307" name="Text Box 6"/>
          <p:cNvSpPr txBox="1">
            <a:spLocks noChangeArrowheads="1"/>
          </p:cNvSpPr>
          <p:nvPr/>
        </p:nvSpPr>
        <p:spPr bwMode="auto">
          <a:xfrm>
            <a:off x="914400" y="1752600"/>
            <a:ext cx="52990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restaurant near our school.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8308" name="Text Box 7"/>
          <p:cNvSpPr txBox="1">
            <a:spLocks noChangeArrowheads="1"/>
          </p:cNvSpPr>
          <p:nvPr/>
        </p:nvSpPr>
        <p:spPr bwMode="auto">
          <a:xfrm>
            <a:off x="914400" y="3276600"/>
            <a:ext cx="80438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Fruit, meat dairy products and nuts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（坚果）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8309" name="Text Box 9"/>
          <p:cNvSpPr txBox="1">
            <a:spLocks noChangeArrowheads="1"/>
          </p:cNvSpPr>
          <p:nvPr/>
        </p:nvSpPr>
        <p:spPr bwMode="auto">
          <a:xfrm>
            <a:off x="914400" y="4648200"/>
            <a:ext cx="72501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kinds of orange juice, beer and so on.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autoUpdateAnimBg="0"/>
      <p:bldP spid="98308" grpId="0" autoUpdateAnimBg="0"/>
      <p:bldP spid="9830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ChangeArrowheads="1"/>
          </p:cNvSpPr>
          <p:nvPr/>
        </p:nvSpPr>
        <p:spPr bwMode="auto">
          <a:xfrm>
            <a:off x="533400" y="762000"/>
            <a:ext cx="8305800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7. Who will come to the party?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__________________________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8. What activities will there be at the party?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________________________________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9. How can you make the party a surprise  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for your teacher?</a:t>
            </a:r>
          </a:p>
          <a:p>
            <a:pPr marL="342900" indent="-342900" algn="l" eaLnBrk="0" hangingPunct="0">
              <a:lnSpc>
                <a:spcPct val="15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__________________________________</a:t>
            </a:r>
          </a:p>
        </p:txBody>
      </p:sp>
      <p:sp>
        <p:nvSpPr>
          <p:cNvPr id="99331" name="Text Box 6"/>
          <p:cNvSpPr txBox="1">
            <a:spLocks noChangeArrowheads="1"/>
          </p:cNvSpPr>
          <p:nvPr/>
        </p:nvSpPr>
        <p:spPr bwMode="auto">
          <a:xfrm>
            <a:off x="1143000" y="1524000"/>
            <a:ext cx="38195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of my classmates.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9332" name="Text Box 7"/>
          <p:cNvSpPr txBox="1">
            <a:spLocks noChangeArrowheads="1"/>
          </p:cNvSpPr>
          <p:nvPr/>
        </p:nvSpPr>
        <p:spPr bwMode="auto">
          <a:xfrm>
            <a:off x="1143000" y="3048000"/>
            <a:ext cx="67548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guess riddle, tell jokes, sing and so on.</a:t>
            </a:r>
          </a:p>
        </p:txBody>
      </p:sp>
      <p:sp>
        <p:nvSpPr>
          <p:cNvPr id="99333" name="Text Box 10"/>
          <p:cNvSpPr txBox="1">
            <a:spLocks noChangeArrowheads="1"/>
          </p:cNvSpPr>
          <p:nvPr/>
        </p:nvSpPr>
        <p:spPr bwMode="auto">
          <a:xfrm>
            <a:off x="990600" y="5181600"/>
            <a:ext cx="52959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Invite her without telling 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utoUpdateAnimBg="0"/>
      <p:bldP spid="99332" grpId="0" autoUpdateAnimBg="0"/>
      <p:bldP spid="9933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ChangeArrowheads="1"/>
          </p:cNvSpPr>
          <p:nvPr/>
        </p:nvSpPr>
        <p:spPr bwMode="auto">
          <a:xfrm>
            <a:off x="228600" y="646113"/>
            <a:ext cx="89154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3a Read the invitation and answer the questions.</a:t>
            </a:r>
            <a:endParaRPr lang="en-US" sz="3200" b="1"/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Dear Parents,</a:t>
            </a:r>
            <a:endParaRPr lang="en-US" sz="3200" b="1"/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I would like to invite you to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opening of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our new library at 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No.9 High School. The opening 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will be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the morning of 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Wednesday, January 8</a:t>
            </a:r>
            <a:r>
              <a:rPr lang="en-US" sz="3200" b="1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at 9:00. </a:t>
            </a:r>
          </a:p>
          <a:p>
            <a:pPr algn="l"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After this, you can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our school concert. Then</a:t>
            </a:r>
          </a:p>
        </p:txBody>
      </p:sp>
      <p:pic>
        <p:nvPicPr>
          <p:cNvPr id="100355" name="Picture 6" descr="B-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71600"/>
            <a:ext cx="32004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/>
          <p:cNvSpPr>
            <a:spLocks noChangeArrowheads="1"/>
          </p:cNvSpPr>
          <p:nvPr/>
        </p:nvSpPr>
        <p:spPr bwMode="auto">
          <a:xfrm>
            <a:off x="457200" y="914400"/>
            <a:ext cx="76469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</a:rPr>
              <a:t>1b Write the words below the correct dates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</a:rPr>
              <a:t>      on the calendar.</a:t>
            </a:r>
          </a:p>
        </p:txBody>
      </p:sp>
      <p:sp>
        <p:nvSpPr>
          <p:cNvPr id="73731" name="Rectangle 6"/>
          <p:cNvSpPr>
            <a:spLocks noChangeArrowheads="1"/>
          </p:cNvSpPr>
          <p:nvPr/>
        </p:nvSpPr>
        <p:spPr bwMode="auto">
          <a:xfrm>
            <a:off x="1143000" y="2286000"/>
            <a:ext cx="6400800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today         tomorrow       yesterday   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the day before yesterday </a:t>
            </a:r>
            <a:endParaRPr lang="en-US" sz="3200" b="1"/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the day after tomorrow    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weekday        weekend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ChangeArrowheads="1"/>
          </p:cNvSpPr>
          <p:nvPr/>
        </p:nvSpPr>
        <p:spPr bwMode="auto">
          <a:xfrm>
            <a:off x="381000" y="685800"/>
            <a:ext cx="861060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lunch will be in the school hall at 12:00. Please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dress smartly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. I would also like to invite each parent to bring one book as a gift for the new library. Please reply in writing to this invitation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Friday, December 20</a:t>
            </a:r>
            <a:r>
              <a:rPr lang="en-US" sz="3200" b="1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/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Larry Smith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Headmaster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ChangeArrowheads="1"/>
          </p:cNvSpPr>
          <p:nvPr/>
        </p:nvSpPr>
        <p:spPr bwMode="auto">
          <a:xfrm>
            <a:off x="457200" y="561975"/>
            <a:ext cx="6384925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1. Who is making the invitation?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l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__________________________</a:t>
            </a:r>
            <a:endParaRPr lang="en-US" sz="3200" b="1"/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2. What is the invitation for?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____________________________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3. When will the event happen?</a:t>
            </a:r>
            <a:endParaRPr lang="en-US" sz="3200" b="1"/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___________________________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___________________________</a:t>
            </a:r>
          </a:p>
        </p:txBody>
      </p:sp>
      <p:sp>
        <p:nvSpPr>
          <p:cNvPr id="102403" name="Text Box 6"/>
          <p:cNvSpPr txBox="1">
            <a:spLocks noChangeArrowheads="1"/>
          </p:cNvSpPr>
          <p:nvPr/>
        </p:nvSpPr>
        <p:spPr bwMode="auto">
          <a:xfrm>
            <a:off x="1295400" y="1295400"/>
            <a:ext cx="30972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headmaster.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02404" name="Text Box 7"/>
          <p:cNvSpPr txBox="1">
            <a:spLocks noChangeArrowheads="1"/>
          </p:cNvSpPr>
          <p:nvPr/>
        </p:nvSpPr>
        <p:spPr bwMode="auto">
          <a:xfrm>
            <a:off x="1371600" y="2590800"/>
            <a:ext cx="33432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Students’ parents.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02405" name="Text Box 8"/>
          <p:cNvSpPr txBox="1">
            <a:spLocks noChangeArrowheads="1"/>
          </p:cNvSpPr>
          <p:nvPr/>
        </p:nvSpPr>
        <p:spPr bwMode="auto">
          <a:xfrm>
            <a:off x="1066800" y="4191000"/>
            <a:ext cx="71628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the morning of Wednesday, January 8th at 9:00.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autoUpdateAnimBg="0"/>
      <p:bldP spid="102404" grpId="0" autoUpdateAnimBg="0"/>
      <p:bldP spid="102405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ChangeArrowheads="1"/>
          </p:cNvSpPr>
          <p:nvPr/>
        </p:nvSpPr>
        <p:spPr bwMode="auto">
          <a:xfrm>
            <a:off x="609600" y="304800"/>
            <a:ext cx="777240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4. What will happen after this?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en-US" sz="3200" b="1"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_________________________________</a:t>
            </a: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5. Do parents have to bring anything?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________________________________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en-US" sz="3200" b="1"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6. How should people reply to this   </a:t>
            </a: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invitation, and when?</a:t>
            </a: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_____________________________________</a:t>
            </a:r>
          </a:p>
          <a:p>
            <a:pPr marL="342900" indent="-342900"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_____________________________________</a:t>
            </a:r>
          </a:p>
        </p:txBody>
      </p:sp>
      <p:sp>
        <p:nvSpPr>
          <p:cNvPr id="103427" name="Text Box 6"/>
          <p:cNvSpPr txBox="1">
            <a:spLocks noChangeArrowheads="1"/>
          </p:cNvSpPr>
          <p:nvPr/>
        </p:nvSpPr>
        <p:spPr bwMode="auto">
          <a:xfrm>
            <a:off x="838200" y="1066800"/>
            <a:ext cx="78708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 this they can enjoy the school concert. </a:t>
            </a:r>
          </a:p>
        </p:txBody>
      </p:sp>
      <p:sp>
        <p:nvSpPr>
          <p:cNvPr id="103428" name="Text Box 7"/>
          <p:cNvSpPr txBox="1">
            <a:spLocks noChangeArrowheads="1"/>
          </p:cNvSpPr>
          <p:nvPr/>
        </p:nvSpPr>
        <p:spPr bwMode="auto">
          <a:xfrm>
            <a:off x="838200" y="2362200"/>
            <a:ext cx="74422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Yes, each parent need to bring one book.  </a:t>
            </a:r>
          </a:p>
        </p:txBody>
      </p:sp>
      <p:sp>
        <p:nvSpPr>
          <p:cNvPr id="103429" name="Text Box 8"/>
          <p:cNvSpPr txBox="1">
            <a:spLocks noChangeArrowheads="1"/>
          </p:cNvSpPr>
          <p:nvPr/>
        </p:nvSpPr>
        <p:spPr bwMode="auto">
          <a:xfrm>
            <a:off x="762000" y="4495800"/>
            <a:ext cx="79248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4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They should reply in writing to this invitation by Friday, December 20th.</a:t>
            </a:r>
          </a:p>
          <a:p>
            <a:pPr eaLnBrk="0" hangingPunct="0">
              <a:lnSpc>
                <a:spcPct val="140000"/>
              </a:lnSpc>
              <a:buFont typeface="Arial" charset="0"/>
              <a:buNone/>
            </a:pP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autoUpdateAnimBg="0"/>
      <p:bldP spid="103428" grpId="0" autoUpdateAnimBg="0"/>
      <p:bldP spid="10342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5"/>
          <p:cNvSpPr>
            <a:spLocks noChangeArrowheads="1"/>
          </p:cNvSpPr>
          <p:nvPr/>
        </p:nvSpPr>
        <p:spPr bwMode="auto">
          <a:xfrm>
            <a:off x="381000" y="1220788"/>
            <a:ext cx="807085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3bWrite an invitation to a party or any other 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event. Reply to your partner</a:t>
            </a:r>
            <a:r>
              <a:rPr lang="en-US" sz="3200" b="1">
                <a:solidFill>
                  <a:schemeClr val="accent2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 invitation.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If you turn down the invitation, give a </a:t>
            </a:r>
          </a:p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good reason.</a:t>
            </a:r>
          </a:p>
        </p:txBody>
      </p:sp>
      <p:sp>
        <p:nvSpPr>
          <p:cNvPr id="104451" name="Text Box 9"/>
          <p:cNvSpPr txBox="1">
            <a:spLocks noChangeArrowheads="1"/>
          </p:cNvSpPr>
          <p:nvPr/>
        </p:nvSpPr>
        <p:spPr bwMode="auto">
          <a:xfrm>
            <a:off x="1295400" y="4419600"/>
            <a:ext cx="6705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would like to;                 will be; </a:t>
            </a:r>
          </a:p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after this;                        please; </a:t>
            </a:r>
          </a:p>
          <a:p>
            <a:pPr eaLnBrk="0" hangingPunct="0"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reply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04452" name="Rectangle 11"/>
          <p:cNvSpPr>
            <a:spLocks noChangeArrowheads="1"/>
          </p:cNvSpPr>
          <p:nvPr/>
        </p:nvSpPr>
        <p:spPr bwMode="auto">
          <a:xfrm>
            <a:off x="1143000" y="3581400"/>
            <a:ext cx="6926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Use the following words and phrases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：</a:t>
            </a:r>
          </a:p>
        </p:txBody>
      </p:sp>
      <p:sp>
        <p:nvSpPr>
          <p:cNvPr id="104453" name="Text Box 12"/>
          <p:cNvSpPr txBox="1">
            <a:spLocks noChangeArrowheads="1"/>
          </p:cNvSpPr>
          <p:nvPr/>
        </p:nvSpPr>
        <p:spPr bwMode="auto">
          <a:xfrm>
            <a:off x="2667000" y="457200"/>
            <a:ext cx="2879725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4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Group work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5" descr="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086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5" name="Rectangle 4"/>
          <p:cNvSpPr>
            <a:spLocks noChangeArrowheads="1"/>
          </p:cNvSpPr>
          <p:nvPr/>
        </p:nvSpPr>
        <p:spPr bwMode="auto">
          <a:xfrm>
            <a:off x="990600" y="838200"/>
            <a:ext cx="72390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5000"/>
              </a:lnSpc>
              <a:buFont typeface="Wingdings" pitchFamily="2" charset="2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Include the following information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：</a:t>
            </a:r>
            <a:endParaRPr lang="zh-CN" alt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kind of party or event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when and where it will be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how guests should dress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if guests should bring anything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if guests should reply to the invitation</a:t>
            </a:r>
            <a:endParaRPr lang="en-US" sz="3200" b="1"/>
          </a:p>
          <a:p>
            <a:pPr algn="l" eaLnBrk="0" hangingPunct="0">
              <a:lnSpc>
                <a:spcPct val="135000"/>
              </a:lnSpc>
              <a:buFont typeface="Wingdings" pitchFamily="2" charset="2"/>
              <a:buChar char="Ø"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when and how guests should reply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15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9" name="Rectangle 5"/>
          <p:cNvSpPr>
            <a:spLocks noChangeArrowheads="1"/>
          </p:cNvSpPr>
          <p:nvPr/>
        </p:nvSpPr>
        <p:spPr bwMode="auto">
          <a:xfrm>
            <a:off x="457200" y="533400"/>
            <a:ext cx="83820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 Student A, look at your calendar on the right.  </a:t>
            </a:r>
          </a:p>
          <a:p>
            <a:pPr algn="l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Student B, look at yours on page 81. Find a   </a:t>
            </a:r>
          </a:p>
          <a:p>
            <a:pPr algn="l"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time when you can both go shopping.</a:t>
            </a:r>
            <a:endParaRPr lang="en-US" sz="3200" b="1"/>
          </a:p>
        </p:txBody>
      </p:sp>
      <p:sp>
        <p:nvSpPr>
          <p:cNvPr id="106500" name="Text Box 6"/>
          <p:cNvSpPr txBox="1">
            <a:spLocks noChangeArrowheads="1"/>
          </p:cNvSpPr>
          <p:nvPr/>
        </p:nvSpPr>
        <p:spPr bwMode="auto">
          <a:xfrm>
            <a:off x="609600" y="2514600"/>
            <a:ext cx="80772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A: Can you go shopping with me next week?</a:t>
            </a:r>
            <a:endParaRPr lang="en-US" sz="3200" b="1">
              <a:solidFill>
                <a:srgbClr val="0000FF"/>
              </a:solidFill>
            </a:endParaRPr>
          </a:p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B: Sure, I</a:t>
            </a:r>
            <a:r>
              <a:rPr lang="en-US" sz="3200" b="1">
                <a:solidFill>
                  <a:srgbClr val="0000FF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 love to. When?</a:t>
            </a:r>
            <a:endParaRPr lang="en-US" sz="3200" b="1">
              <a:solidFill>
                <a:srgbClr val="0000FF"/>
              </a:solidFill>
            </a:endParaRPr>
          </a:p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A: Well, what are you going to do on </a:t>
            </a:r>
          </a:p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Monday evening?</a:t>
            </a:r>
            <a:endParaRPr lang="en-US" sz="3200" b="1">
              <a:solidFill>
                <a:srgbClr val="0000FF"/>
              </a:solidFill>
            </a:endParaRPr>
          </a:p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B: I must study for the English test. What   </a:t>
            </a:r>
          </a:p>
          <a:p>
            <a:pPr eaLnBrk="0" hangingPunct="0">
              <a:lnSpc>
                <a:spcPct val="125000"/>
              </a:lnSpc>
              <a:buFont typeface="Arial" charset="0"/>
              <a:buNone/>
            </a:pP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about Tuesday evening?</a:t>
            </a:r>
            <a:endParaRPr lang="en-US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2" name="Group 2"/>
          <p:cNvGraphicFramePr>
            <a:graphicFrameLocks noGrp="1"/>
          </p:cNvGraphicFramePr>
          <p:nvPr/>
        </p:nvGraphicFramePr>
        <p:xfrm>
          <a:off x="533400" y="304800"/>
          <a:ext cx="8229600" cy="6196013"/>
        </p:xfrm>
        <a:graphic>
          <a:graphicData uri="http://schemas.openxmlformats.org/drawingml/2006/table">
            <a:tbl>
              <a:tblPr/>
              <a:tblGrid>
                <a:gridCol w="3584575"/>
                <a:gridCol w="4645025"/>
              </a:tblGrid>
              <a:tr h="944563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    Student A’s calendar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MONDAY                                   FRIDAY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Daytime: school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Daytime: school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Evening: Susan's party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TUESDAY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    SATURDAY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0325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Daytime: school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Evening: study for   math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Morning: play tennis with Dad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Afternoon: do homework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WEDENDAY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          SUNDAY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Daytime: school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Morning: visit grandparents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Evening: go to a concert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THURSDAY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Daytime: school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Evening: help parents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12738" y="549275"/>
            <a:ext cx="8578850" cy="5761038"/>
          </a:xfrm>
          <a:noFill/>
          <a:ln/>
        </p:spPr>
        <p:txBody>
          <a:bodyPr wrap="none" lIns="91435" tIns="45717" rIns="91435" bIns="45717"/>
          <a:lstStyle/>
          <a:p>
            <a:pPr>
              <a:buFontTx/>
              <a:buNone/>
            </a:pPr>
            <a:r>
              <a:rPr lang="en-US" b="1">
                <a:solidFill>
                  <a:srgbClr val="0000CC"/>
                </a:solidFill>
                <a:latin typeface="Times New Roman" pitchFamily="18" charset="0"/>
              </a:rPr>
              <a:t>Making invitations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</a:rPr>
              <a:t>发出邀请</a:t>
            </a:r>
          </a:p>
          <a:p>
            <a:pPr>
              <a:buFontTx/>
              <a:buNone/>
            </a:pPr>
            <a:r>
              <a:rPr lang="zh-CN" altLang="en-US" b="1">
                <a:latin typeface="Times New Roman" pitchFamily="18" charset="0"/>
              </a:rPr>
              <a:t>“</a:t>
            </a:r>
            <a:r>
              <a:rPr lang="en-US" b="1">
                <a:latin typeface="Times New Roman" pitchFamily="18" charset="0"/>
              </a:rPr>
              <a:t>Do you have any plan next Friday night?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We are having some friends over for a dinner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party. Would you like to join us?”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“Are you free next Friday night?”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“Are you doing anything Friday night?”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“Would you be interested in coming to our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house that night?”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“How do you like to join our party Friday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night?”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5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85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8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8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8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8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250" y="277813"/>
            <a:ext cx="8229600" cy="747712"/>
          </a:xfrm>
          <a:noFill/>
          <a:ln/>
        </p:spPr>
        <p:txBody>
          <a:bodyPr lIns="91435" tIns="45717" rIns="91435" bIns="45717"/>
          <a:lstStyle/>
          <a:p>
            <a:r>
              <a:rPr lang="en-US" sz="5400" b="1">
                <a:solidFill>
                  <a:srgbClr val="0000CC"/>
                </a:solidFill>
                <a:latin typeface="Times New Roman" pitchFamily="18" charset="0"/>
              </a:rPr>
              <a:t>Accepting invitations</a:t>
            </a:r>
            <a:endParaRPr lang="en-US" sz="540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4500" y="1089025"/>
            <a:ext cx="8229600" cy="5221288"/>
          </a:xfrm>
          <a:noFill/>
          <a:ln/>
        </p:spPr>
        <p:txBody>
          <a:bodyPr lIns="91435" tIns="45717" rIns="91435" bIns="45717"/>
          <a:lstStyle/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Someone asks:</a:t>
            </a:r>
            <a:r>
              <a:rPr lang="en-US" b="1">
                <a:latin typeface="Times New Roman" pitchFamily="18" charset="0"/>
              </a:rPr>
              <a:t> “Would you like to...”</a:t>
            </a:r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You:</a:t>
            </a:r>
            <a:r>
              <a:rPr lang="en-US" b="1">
                <a:latin typeface="Times New Roman" pitchFamily="18" charset="0"/>
              </a:rPr>
              <a:t> “I’d love to, thank you.”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     “That’s very kind of you, thanks.”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     “It sounds great, thank you.”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     “That will be lovely, thank you.”</a:t>
            </a:r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Someone asks:</a:t>
            </a:r>
            <a:r>
              <a:rPr lang="en-US" b="1">
                <a:latin typeface="Times New Roman" pitchFamily="18" charset="0"/>
              </a:rPr>
              <a:t> “Do you like to go to the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movie theater with us this afternoon?”</a:t>
            </a:r>
          </a:p>
          <a:p>
            <a:pPr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You:</a:t>
            </a:r>
            <a:r>
              <a:rPr lang="en-US" b="1">
                <a:latin typeface="Times New Roman" pitchFamily="18" charset="0"/>
              </a:rPr>
              <a:t> “That’s great, thank you.”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      “What a good idea, thank you.”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1089025"/>
            <a:ext cx="8445500" cy="5221288"/>
          </a:xfrm>
          <a:noFill/>
          <a:ln/>
        </p:spPr>
        <p:txBody>
          <a:bodyPr wrap="none" lIns="91435" tIns="45717" rIns="91435" bIns="45717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“That’s very kind of you, but actually I’m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planning to see my grandma next Saturday.”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“I’m really sorry, but I have to do something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else on next weekend.”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“I really don’t think I can make it—I am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supposed to be at airport picking up my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>
                <a:latin typeface="Times New Roman" pitchFamily="18" charset="0"/>
              </a:rPr>
              <a:t>friend next Sunday morning.”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i="1">
                <a:solidFill>
                  <a:srgbClr val="FF0000"/>
                </a:solidFill>
                <a:latin typeface="Times New Roman" pitchFamily="18" charset="0"/>
              </a:rPr>
              <a:t>Remember: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当你拒绝他人的邀请时</a:t>
            </a:r>
            <a:r>
              <a:rPr lang="en-US" sz="2800" b="1">
                <a:latin typeface="Times New Roman" pitchFamily="18" charset="0"/>
              </a:rPr>
              <a:t>, </a:t>
            </a:r>
            <a:r>
              <a:rPr lang="zh-CN" altLang="en-US" sz="2800" b="1">
                <a:latin typeface="Times New Roman" pitchFamily="18" charset="0"/>
              </a:rPr>
              <a:t>要特别注意礼貌。通常你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800" b="1">
                <a:latin typeface="Times New Roman" pitchFamily="18" charset="0"/>
              </a:rPr>
              <a:t>要给个理由</a:t>
            </a:r>
            <a:r>
              <a:rPr lang="en-US" sz="2800" b="1">
                <a:latin typeface="Times New Roman" pitchFamily="18" charset="0"/>
              </a:rPr>
              <a:t>, </a:t>
            </a:r>
            <a:r>
              <a:rPr lang="zh-CN" altLang="en-US" sz="2800" b="1">
                <a:latin typeface="Times New Roman" pitchFamily="18" charset="0"/>
              </a:rPr>
              <a:t>说明为什么无法接受邀请</a:t>
            </a:r>
            <a:r>
              <a:rPr lang="en-US" sz="2800" b="1">
                <a:latin typeface="Times New Roman" pitchFamily="18" charset="0"/>
              </a:rPr>
              <a:t>, </a:t>
            </a:r>
            <a:r>
              <a:rPr lang="zh-CN" altLang="en-US" sz="2800" b="1">
                <a:latin typeface="Times New Roman" pitchFamily="18" charset="0"/>
              </a:rPr>
              <a:t>或者道歉。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2586038" y="369888"/>
            <a:ext cx="38735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>
              <a:spcBef>
                <a:spcPct val="20000"/>
              </a:spcBef>
              <a:buFont typeface="Arial" charset="0"/>
              <a:buNone/>
            </a:pPr>
            <a:r>
              <a:rPr lang="en-US" sz="3300" b="1">
                <a:solidFill>
                  <a:srgbClr val="0000CC"/>
                </a:solidFill>
                <a:latin typeface="Times New Roman" pitchFamily="18" charset="0"/>
              </a:rPr>
              <a:t>Declining invitations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0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05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3" name="Group 51"/>
          <p:cNvGraphicFramePr>
            <a:graphicFrameLocks noGrp="1"/>
          </p:cNvGraphicFramePr>
          <p:nvPr>
            <p:ph sz="half" idx="4294967295"/>
          </p:nvPr>
        </p:nvGraphicFramePr>
        <p:xfrm>
          <a:off x="250825" y="1066800"/>
          <a:ext cx="8664575" cy="3197225"/>
        </p:xfrm>
        <a:graphic>
          <a:graphicData uri="http://schemas.openxmlformats.org/drawingml/2006/table">
            <a:tbl>
              <a:tblPr/>
              <a:tblGrid>
                <a:gridCol w="2035175"/>
                <a:gridCol w="2133600"/>
                <a:gridCol w="2209800"/>
                <a:gridCol w="2286000"/>
              </a:tblGrid>
              <a:tr h="13382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Sunday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the______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Monday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Tuesday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Wednesday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89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4802" name="Group 50"/>
          <p:cNvGraphicFramePr>
            <a:graphicFrameLocks noGrp="1"/>
          </p:cNvGraphicFramePr>
          <p:nvPr>
            <p:ph sz="half" idx="4294967295"/>
          </p:nvPr>
        </p:nvGraphicFramePr>
        <p:xfrm>
          <a:off x="685800" y="4267200"/>
          <a:ext cx="7388225" cy="2270125"/>
        </p:xfrm>
        <a:graphic>
          <a:graphicData uri="http://schemas.openxmlformats.org/drawingml/2006/table">
            <a:tbl>
              <a:tblPr/>
              <a:tblGrid>
                <a:gridCol w="2970213"/>
                <a:gridCol w="2209800"/>
                <a:gridCol w="2208212"/>
              </a:tblGrid>
              <a:tr h="1163638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Thursday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the_____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Friday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Saturday </a:t>
                      </a: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488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85" name="Text Box 33"/>
          <p:cNvSpPr txBox="1">
            <a:spLocks noChangeArrowheads="1"/>
          </p:cNvSpPr>
          <p:nvPr/>
        </p:nvSpPr>
        <p:spPr bwMode="auto">
          <a:xfrm>
            <a:off x="7543800" y="1676400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15th </a:t>
            </a:r>
          </a:p>
        </p:txBody>
      </p:sp>
      <p:sp>
        <p:nvSpPr>
          <p:cNvPr id="74786" name="Text Box 34"/>
          <p:cNvSpPr txBox="1">
            <a:spLocks noChangeArrowheads="1"/>
          </p:cNvSpPr>
          <p:nvPr/>
        </p:nvSpPr>
        <p:spPr bwMode="auto">
          <a:xfrm>
            <a:off x="971550" y="1620838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12th </a:t>
            </a:r>
          </a:p>
        </p:txBody>
      </p:sp>
      <p:sp>
        <p:nvSpPr>
          <p:cNvPr id="74787" name="Text Box 35"/>
          <p:cNvSpPr txBox="1">
            <a:spLocks noChangeArrowheads="1"/>
          </p:cNvSpPr>
          <p:nvPr/>
        </p:nvSpPr>
        <p:spPr bwMode="auto">
          <a:xfrm>
            <a:off x="3348038" y="1597025"/>
            <a:ext cx="1216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13th </a:t>
            </a:r>
          </a:p>
        </p:txBody>
      </p:sp>
      <p:sp>
        <p:nvSpPr>
          <p:cNvPr id="74788" name="Text Box 36"/>
          <p:cNvSpPr txBox="1">
            <a:spLocks noChangeArrowheads="1"/>
          </p:cNvSpPr>
          <p:nvPr/>
        </p:nvSpPr>
        <p:spPr bwMode="auto">
          <a:xfrm>
            <a:off x="5181600" y="1676400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14th </a:t>
            </a:r>
          </a:p>
        </p:txBody>
      </p:sp>
      <p:sp>
        <p:nvSpPr>
          <p:cNvPr id="74789" name="Text Box 37"/>
          <p:cNvSpPr txBox="1">
            <a:spLocks noChangeArrowheads="1"/>
          </p:cNvSpPr>
          <p:nvPr/>
        </p:nvSpPr>
        <p:spPr bwMode="auto">
          <a:xfrm>
            <a:off x="1371600" y="4876800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16th </a:t>
            </a:r>
          </a:p>
        </p:txBody>
      </p:sp>
      <p:sp>
        <p:nvSpPr>
          <p:cNvPr id="74790" name="Text Box 38"/>
          <p:cNvSpPr txBox="1">
            <a:spLocks noChangeArrowheads="1"/>
          </p:cNvSpPr>
          <p:nvPr/>
        </p:nvSpPr>
        <p:spPr bwMode="auto">
          <a:xfrm>
            <a:off x="4343400" y="4876800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17th </a:t>
            </a:r>
          </a:p>
        </p:txBody>
      </p:sp>
      <p:sp>
        <p:nvSpPr>
          <p:cNvPr id="74791" name="Text Box 39"/>
          <p:cNvSpPr txBox="1">
            <a:spLocks noChangeArrowheads="1"/>
          </p:cNvSpPr>
          <p:nvPr/>
        </p:nvSpPr>
        <p:spPr bwMode="auto">
          <a:xfrm>
            <a:off x="6553200" y="4876800"/>
            <a:ext cx="72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18th </a:t>
            </a:r>
          </a:p>
        </p:txBody>
      </p:sp>
      <p:sp>
        <p:nvSpPr>
          <p:cNvPr id="74792" name="Text Box 40"/>
          <p:cNvSpPr txBox="1">
            <a:spLocks noChangeArrowheads="1"/>
          </p:cNvSpPr>
          <p:nvPr/>
        </p:nvSpPr>
        <p:spPr bwMode="auto">
          <a:xfrm>
            <a:off x="381000" y="2514600"/>
            <a:ext cx="12906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the day </a:t>
            </a:r>
          </a:p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before </a:t>
            </a:r>
          </a:p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yesterday </a:t>
            </a:r>
          </a:p>
        </p:txBody>
      </p:sp>
      <p:sp>
        <p:nvSpPr>
          <p:cNvPr id="74793" name="Text Box 41"/>
          <p:cNvSpPr txBox="1">
            <a:spLocks noChangeArrowheads="1"/>
          </p:cNvSpPr>
          <p:nvPr/>
        </p:nvSpPr>
        <p:spPr bwMode="auto">
          <a:xfrm>
            <a:off x="2514600" y="2667000"/>
            <a:ext cx="1227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yesterday</a:t>
            </a:r>
          </a:p>
        </p:txBody>
      </p:sp>
      <p:sp>
        <p:nvSpPr>
          <p:cNvPr id="74794" name="Text Box 42"/>
          <p:cNvSpPr txBox="1">
            <a:spLocks noChangeArrowheads="1"/>
          </p:cNvSpPr>
          <p:nvPr/>
        </p:nvSpPr>
        <p:spPr bwMode="auto">
          <a:xfrm>
            <a:off x="4724400" y="25908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3300"/>
                </a:solidFill>
                <a:latin typeface="Times New Roman" pitchFamily="18" charset="0"/>
              </a:rPr>
              <a:t> today</a:t>
            </a:r>
          </a:p>
        </p:txBody>
      </p:sp>
      <p:sp>
        <p:nvSpPr>
          <p:cNvPr id="74795" name="Text Box 43"/>
          <p:cNvSpPr txBox="1">
            <a:spLocks noChangeArrowheads="1"/>
          </p:cNvSpPr>
          <p:nvPr/>
        </p:nvSpPr>
        <p:spPr bwMode="auto">
          <a:xfrm>
            <a:off x="6705600" y="2667000"/>
            <a:ext cx="127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tomorrow</a:t>
            </a:r>
          </a:p>
        </p:txBody>
      </p:sp>
      <p:sp>
        <p:nvSpPr>
          <p:cNvPr id="74796" name="Text Box 44"/>
          <p:cNvSpPr txBox="1">
            <a:spLocks noChangeArrowheads="1"/>
          </p:cNvSpPr>
          <p:nvPr/>
        </p:nvSpPr>
        <p:spPr bwMode="auto">
          <a:xfrm>
            <a:off x="5943600" y="5867400"/>
            <a:ext cx="1130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weekend</a:t>
            </a:r>
          </a:p>
        </p:txBody>
      </p:sp>
      <p:sp>
        <p:nvSpPr>
          <p:cNvPr id="74797" name="Text Box 46"/>
          <p:cNvSpPr txBox="1">
            <a:spLocks noChangeArrowheads="1"/>
          </p:cNvSpPr>
          <p:nvPr/>
        </p:nvSpPr>
        <p:spPr bwMode="auto">
          <a:xfrm>
            <a:off x="762000" y="5486400"/>
            <a:ext cx="165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The day after</a:t>
            </a:r>
          </a:p>
          <a:p>
            <a:pPr>
              <a:buFont typeface="Arial" charset="0"/>
              <a:buNone/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 tomorrow</a:t>
            </a:r>
          </a:p>
        </p:txBody>
      </p:sp>
      <p:sp>
        <p:nvSpPr>
          <p:cNvPr id="74798" name="Text Box 47"/>
          <p:cNvSpPr txBox="1">
            <a:spLocks noChangeArrowheads="1"/>
          </p:cNvSpPr>
          <p:nvPr/>
        </p:nvSpPr>
        <p:spPr bwMode="auto">
          <a:xfrm>
            <a:off x="3886200" y="5791200"/>
            <a:ext cx="1193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buFont typeface="Arial" charset="0"/>
              <a:buNone/>
            </a:pPr>
            <a:r>
              <a:rPr lang="en-US" sz="2000" b="1">
                <a:solidFill>
                  <a:srgbClr val="FF0000"/>
                </a:solidFill>
                <a:latin typeface="Times New Roman" pitchFamily="18" charset="0"/>
              </a:rPr>
              <a:t>weekday </a:t>
            </a:r>
          </a:p>
        </p:txBody>
      </p:sp>
      <p:sp>
        <p:nvSpPr>
          <p:cNvPr id="74799" name="Rectangle 51"/>
          <p:cNvSpPr>
            <a:spLocks noChangeArrowheads="1"/>
          </p:cNvSpPr>
          <p:nvPr/>
        </p:nvSpPr>
        <p:spPr bwMode="auto">
          <a:xfrm>
            <a:off x="223838" y="338138"/>
            <a:ext cx="49069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2000" b="1">
                <a:latin typeface="Times New Roman" pitchFamily="18" charset="0"/>
              </a:rPr>
              <a:t>1b Write the words below the correct dates.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4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4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4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92" grpId="0" autoUpdateAnimBg="0"/>
      <p:bldP spid="74793" grpId="0" autoUpdateAnimBg="0"/>
      <p:bldP spid="74794" grpId="0" autoUpdateAnimBg="0"/>
      <p:bldP spid="74795" grpId="0" autoUpdateAnimBg="0"/>
      <p:bldP spid="74796" grpId="0" autoUpdateAnimBg="0"/>
      <p:bldP spid="74797" grpId="0" autoUpdateAnimBg="0"/>
      <p:bldP spid="74798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4500" y="458788"/>
            <a:ext cx="8229600" cy="1143000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CC"/>
                </a:solidFill>
              </a:rPr>
              <a:t>Explanation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3089275"/>
          </a:xfrm>
          <a:noFill/>
          <a:ln/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4400" b="1">
                <a:latin typeface="Times New Roman" pitchFamily="18" charset="0"/>
              </a:rPr>
              <a:t>1. </a:t>
            </a:r>
            <a:r>
              <a:rPr lang="zh-CN" altLang="en-US" sz="4400" b="1">
                <a:latin typeface="Times New Roman" pitchFamily="18" charset="0"/>
              </a:rPr>
              <a:t>与时间相关的短语有很多。例如</a:t>
            </a:r>
            <a:r>
              <a:rPr lang="en-US" sz="4400" b="1">
                <a:latin typeface="Times New Roman" pitchFamily="18" charset="0"/>
              </a:rPr>
              <a:t>: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4400" b="1">
                <a:solidFill>
                  <a:srgbClr val="FF0066"/>
                </a:solidFill>
                <a:latin typeface="Times New Roman" pitchFamily="18" charset="0"/>
              </a:rPr>
              <a:t>      </a:t>
            </a:r>
            <a:r>
              <a:rPr lang="en-US" sz="4400" b="1">
                <a:latin typeface="Times New Roman" pitchFamily="18" charset="0"/>
              </a:rPr>
              <a:t>today                          </a:t>
            </a:r>
            <a:r>
              <a:rPr lang="zh-CN" altLang="en-US" sz="4100" b="1">
                <a:solidFill>
                  <a:srgbClr val="0000CC"/>
                </a:solidFill>
                <a:latin typeface="Times New Roman" pitchFamily="18" charset="0"/>
              </a:rPr>
              <a:t>今天 </a:t>
            </a:r>
            <a:r>
              <a:rPr lang="zh-CN" altLang="en-US" sz="4400" b="1">
                <a:latin typeface="Times New Roman" pitchFamily="18" charset="0"/>
              </a:rPr>
              <a:t>   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4400" b="1">
                <a:latin typeface="Times New Roman" pitchFamily="18" charset="0"/>
              </a:rPr>
              <a:t>      </a:t>
            </a:r>
            <a:r>
              <a:rPr lang="en-US" sz="4400" b="1">
                <a:latin typeface="Times New Roman" pitchFamily="18" charset="0"/>
              </a:rPr>
              <a:t>tonight                       </a:t>
            </a:r>
            <a:r>
              <a:rPr lang="zh-CN" altLang="en-US" sz="4100" b="1">
                <a:solidFill>
                  <a:srgbClr val="0000CC"/>
                </a:solidFill>
                <a:latin typeface="Times New Roman" pitchFamily="18" charset="0"/>
              </a:rPr>
              <a:t>今晚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4400" b="1">
                <a:latin typeface="Times New Roman" pitchFamily="18" charset="0"/>
              </a:rPr>
              <a:t>      </a:t>
            </a:r>
            <a:r>
              <a:rPr lang="en-US" sz="4400" b="1">
                <a:latin typeface="Times New Roman" pitchFamily="18" charset="0"/>
              </a:rPr>
              <a:t>tomorrow                  </a:t>
            </a:r>
            <a:r>
              <a:rPr lang="zh-CN" altLang="en-US" sz="4100" b="1">
                <a:solidFill>
                  <a:srgbClr val="0000CC"/>
                </a:solidFill>
                <a:latin typeface="Times New Roman" pitchFamily="18" charset="0"/>
              </a:rPr>
              <a:t>明天</a:t>
            </a:r>
          </a:p>
          <a:p>
            <a:endParaRPr lang="en-US" sz="4100" b="1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998538"/>
            <a:ext cx="8229600" cy="4525962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the day after tomorrow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后天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yesterday                    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昨天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the day before yesterday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前天</a:t>
            </a:r>
            <a:r>
              <a:rPr lang="zh-CN" altLang="en-US" sz="3300" b="1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two days ago              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两天前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the year before last   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前年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after three weeks     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三个星期后</a:t>
            </a:r>
            <a:r>
              <a:rPr lang="zh-CN" altLang="en-US" sz="3300" b="1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en-US" sz="3300" b="1">
                <a:latin typeface="Times New Roman" pitchFamily="18" charset="0"/>
              </a:rPr>
              <a:t>in two years                             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过两年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549275"/>
            <a:ext cx="8794750" cy="5667375"/>
          </a:xfrm>
          <a:noFill/>
          <a:ln/>
        </p:spPr>
        <p:txBody>
          <a:bodyPr wrap="none"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2. </a:t>
            </a:r>
            <a:r>
              <a:rPr lang="zh-CN" altLang="en-US" sz="3600" b="1">
                <a:latin typeface="Times New Roman" pitchFamily="18" charset="0"/>
              </a:rPr>
              <a:t>问日期的句型有：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    今天是几号？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What’s the date today? </a:t>
            </a:r>
            <a:endParaRPr lang="en-US" sz="3600" b="1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或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What date is it today?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3. “</a:t>
            </a:r>
            <a:r>
              <a:rPr lang="zh-CN" altLang="en-US" sz="3600" b="1">
                <a:latin typeface="Times New Roman" pitchFamily="18" charset="0"/>
              </a:rPr>
              <a:t>日期”的表示法  例如</a:t>
            </a:r>
            <a:r>
              <a:rPr lang="en-US" sz="3600" b="1">
                <a:latin typeface="Times New Roman" pitchFamily="18" charset="0"/>
              </a:rPr>
              <a:t>: 11</a:t>
            </a:r>
            <a:r>
              <a:rPr lang="zh-CN" altLang="en-US" sz="3600" b="1">
                <a:latin typeface="Times New Roman" pitchFamily="18" charset="0"/>
              </a:rPr>
              <a:t>月 </a:t>
            </a:r>
            <a:r>
              <a:rPr lang="en-US" sz="3600" b="1">
                <a:latin typeface="Times New Roman" pitchFamily="18" charset="0"/>
              </a:rPr>
              <a:t>5</a:t>
            </a:r>
            <a:r>
              <a:rPr lang="zh-CN" altLang="en-US" sz="3600" b="1">
                <a:latin typeface="Times New Roman" pitchFamily="18" charset="0"/>
              </a:rPr>
              <a:t>号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33FF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November 5;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   November 5th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读做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November the fifth</a:t>
            </a:r>
            <a:endParaRPr 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549275"/>
            <a:ext cx="8542338" cy="5576888"/>
          </a:xfrm>
          <a:noFill/>
          <a:ln/>
        </p:spPr>
        <p:txBody>
          <a:bodyPr wrap="none"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4.  </a:t>
            </a:r>
            <a:r>
              <a:rPr lang="en-US" sz="3300" b="1">
                <a:solidFill>
                  <a:srgbClr val="FF0000"/>
                </a:solidFill>
                <a:latin typeface="Times New Roman" pitchFamily="18" charset="0"/>
              </a:rPr>
              <a:t>Monday</a:t>
            </a:r>
            <a:r>
              <a:rPr lang="en-US" sz="3300" b="1">
                <a:latin typeface="Times New Roman" pitchFamily="18" charset="0"/>
              </a:rPr>
              <a:t>  </a:t>
            </a:r>
            <a:r>
              <a:rPr lang="en-US" sz="3300" b="1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名词</a:t>
            </a:r>
            <a:r>
              <a:rPr lang="en-US" sz="3300" b="1">
                <a:solidFill>
                  <a:srgbClr val="0000CC"/>
                </a:solidFill>
                <a:latin typeface="Times New Roman" pitchFamily="18" charset="0"/>
              </a:rPr>
              <a:t>) “</a:t>
            </a: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星期一”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300" b="1">
                <a:solidFill>
                  <a:srgbClr val="0000CC"/>
                </a:solidFill>
                <a:latin typeface="Times New Roman" pitchFamily="18" charset="0"/>
              </a:rPr>
              <a:t>    在英语中表示星期的词有：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300" b="1">
                <a:solidFill>
                  <a:srgbClr val="9900FF"/>
                </a:solidFill>
                <a:latin typeface="Times New Roman" pitchFamily="18" charset="0"/>
              </a:rPr>
              <a:t>    </a:t>
            </a:r>
            <a:r>
              <a:rPr lang="en-US" sz="3300" b="1">
                <a:latin typeface="Times New Roman" pitchFamily="18" charset="0"/>
              </a:rPr>
              <a:t>Monday       </a:t>
            </a:r>
            <a:r>
              <a:rPr lang="zh-CN" altLang="en-US" sz="3300" b="1">
                <a:latin typeface="Times New Roman" pitchFamily="18" charset="0"/>
              </a:rPr>
              <a:t>星期一</a:t>
            </a:r>
            <a:r>
              <a:rPr lang="en-US" sz="3300" b="1">
                <a:latin typeface="Times New Roman" pitchFamily="18" charset="0"/>
              </a:rPr>
              <a:t>;  Tuesday </a:t>
            </a:r>
            <a:r>
              <a:rPr lang="zh-CN" altLang="en-US" sz="3300" b="1">
                <a:latin typeface="Times New Roman" pitchFamily="18" charset="0"/>
              </a:rPr>
              <a:t>星期二</a:t>
            </a:r>
            <a:r>
              <a:rPr lang="en-US" sz="3300" b="1">
                <a:latin typeface="Times New Roman" pitchFamily="18" charset="0"/>
              </a:rPr>
              <a:t>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    Wednesday </a:t>
            </a:r>
            <a:r>
              <a:rPr lang="zh-CN" altLang="en-US" sz="3300" b="1">
                <a:latin typeface="Times New Roman" pitchFamily="18" charset="0"/>
              </a:rPr>
              <a:t>星期三</a:t>
            </a:r>
            <a:r>
              <a:rPr lang="en-US" sz="3300" b="1">
                <a:latin typeface="Times New Roman" pitchFamily="18" charset="0"/>
              </a:rPr>
              <a:t>;  Thursday </a:t>
            </a:r>
            <a:r>
              <a:rPr lang="zh-CN" altLang="en-US" sz="3300" b="1">
                <a:latin typeface="Times New Roman" pitchFamily="18" charset="0"/>
              </a:rPr>
              <a:t>星期四；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300" b="1">
                <a:latin typeface="Times New Roman" pitchFamily="18" charset="0"/>
              </a:rPr>
              <a:t>    </a:t>
            </a:r>
            <a:r>
              <a:rPr lang="en-US" sz="3300" b="1">
                <a:latin typeface="Times New Roman" pitchFamily="18" charset="0"/>
              </a:rPr>
              <a:t>Friday         </a:t>
            </a:r>
            <a:r>
              <a:rPr lang="zh-CN" altLang="en-US" sz="3300" b="1">
                <a:latin typeface="Times New Roman" pitchFamily="18" charset="0"/>
              </a:rPr>
              <a:t>星期五</a:t>
            </a:r>
            <a:r>
              <a:rPr lang="en-US" sz="3300" b="1">
                <a:latin typeface="Times New Roman" pitchFamily="18" charset="0"/>
              </a:rPr>
              <a:t>;   Saturday </a:t>
            </a:r>
            <a:r>
              <a:rPr lang="zh-CN" altLang="en-US" sz="3300" b="1">
                <a:latin typeface="Times New Roman" pitchFamily="18" charset="0"/>
              </a:rPr>
              <a:t>星期六；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zh-CN" altLang="en-US" sz="3300" b="1">
                <a:latin typeface="Times New Roman" pitchFamily="18" charset="0"/>
              </a:rPr>
              <a:t>    </a:t>
            </a:r>
            <a:r>
              <a:rPr lang="en-US" sz="3300" b="1">
                <a:latin typeface="Times New Roman" pitchFamily="18" charset="0"/>
              </a:rPr>
              <a:t>Sunday        </a:t>
            </a:r>
            <a:r>
              <a:rPr lang="zh-CN" altLang="en-US" sz="3300" b="1">
                <a:latin typeface="Times New Roman" pitchFamily="18" charset="0"/>
              </a:rPr>
              <a:t>星期日</a:t>
            </a:r>
          </a:p>
          <a:p>
            <a:endParaRPr lang="en-US" sz="330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44500" y="728663"/>
            <a:ext cx="8229600" cy="4614862"/>
          </a:xfrm>
          <a:noFill/>
          <a:ln/>
        </p:spPr>
        <p:txBody>
          <a:bodyPr wrap="none"/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44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注意</a:t>
            </a:r>
            <a:r>
              <a:rPr lang="en-US" sz="44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: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4400" b="1">
                <a:latin typeface="Times New Roman" pitchFamily="18" charset="0"/>
              </a:rPr>
              <a:t>表示“星期”开头的字母要大写。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4400" b="1">
                <a:latin typeface="Times New Roman" pitchFamily="18" charset="0"/>
              </a:rPr>
              <a:t>表示星期的单词都以“</a:t>
            </a:r>
            <a:r>
              <a:rPr lang="en-US" sz="4400" b="1">
                <a:latin typeface="Times New Roman" pitchFamily="18" charset="0"/>
              </a:rPr>
              <a:t>day” </a:t>
            </a:r>
            <a:r>
              <a:rPr lang="zh-CN" altLang="en-US" sz="4400" b="1">
                <a:latin typeface="Times New Roman" pitchFamily="18" charset="0"/>
              </a:rPr>
              <a:t>结尾。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4400" b="1">
                <a:latin typeface="Times New Roman" pitchFamily="18" charset="0"/>
              </a:rPr>
              <a:t>问“星期”的句型有：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400" b="1">
                <a:solidFill>
                  <a:srgbClr val="FF0000"/>
                </a:solidFill>
                <a:latin typeface="Times New Roman" pitchFamily="18" charset="0"/>
              </a:rPr>
              <a:t>What day is it today?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400" b="1">
                <a:solidFill>
                  <a:srgbClr val="FF0000"/>
                </a:solidFill>
                <a:latin typeface="Times New Roman" pitchFamily="18" charset="0"/>
              </a:rPr>
              <a:t>What day is today?</a:t>
            </a:r>
            <a:endParaRPr lang="en-US" sz="44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4"/>
          <p:cNvSpPr txBox="1">
            <a:spLocks noChangeArrowheads="1"/>
          </p:cNvSpPr>
          <p:nvPr/>
        </p:nvSpPr>
        <p:spPr bwMode="auto">
          <a:xfrm>
            <a:off x="533400" y="838200"/>
            <a:ext cx="8305800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5. 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</a:rPr>
              <a:t>Thank you for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后接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名词或动名词</a:t>
            </a:r>
            <a:r>
              <a:rPr lang="zh-CN" altLang="en-US" sz="3200" b="1">
                <a:latin typeface="Times New Roman" pitchFamily="18" charset="0"/>
              </a:rPr>
              <a:t>形式，表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示“因为</a:t>
            </a:r>
            <a:r>
              <a:rPr lang="en-US" sz="3200" b="1">
                <a:latin typeface="Times New Roman" pitchFamily="18" charset="0"/>
              </a:rPr>
              <a:t>……</a:t>
            </a:r>
            <a:r>
              <a:rPr lang="zh-CN" altLang="en-US" sz="3200" b="1">
                <a:latin typeface="Times New Roman" pitchFamily="18" charset="0"/>
              </a:rPr>
              <a:t>而感谢你”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</a:rPr>
              <a:t>Thanks for your photos.    (photos</a:t>
            </a:r>
            <a:r>
              <a:rPr lang="zh-CN" altLang="en-US" sz="3200" b="1">
                <a:latin typeface="Times New Roman" pitchFamily="18" charset="0"/>
              </a:rPr>
              <a:t>为名词</a:t>
            </a:r>
            <a:r>
              <a:rPr lang="en-US" sz="3200" b="1">
                <a:latin typeface="Times New Roman" pitchFamily="18" charset="0"/>
              </a:rPr>
              <a:t>)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Thanks for helping me.  (helping</a:t>
            </a:r>
            <a:r>
              <a:rPr lang="zh-CN" altLang="en-US" sz="3200" b="1">
                <a:latin typeface="Times New Roman" pitchFamily="18" charset="0"/>
              </a:rPr>
              <a:t>为动名词</a:t>
            </a:r>
            <a:r>
              <a:rPr lang="en-US" sz="3200" b="1">
                <a:latin typeface="Times New Roman" pitchFamily="18" charset="0"/>
              </a:rPr>
              <a:t>)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如果说</a:t>
            </a:r>
            <a:r>
              <a:rPr lang="en-US" sz="3200" b="1">
                <a:latin typeface="Times New Roman" pitchFamily="18" charset="0"/>
              </a:rPr>
              <a:t>: </a:t>
            </a:r>
            <a:r>
              <a:rPr lang="zh-CN" altLang="en-US" sz="3200" b="1">
                <a:latin typeface="Times New Roman" pitchFamily="18" charset="0"/>
              </a:rPr>
              <a:t>谢谢你邀请我去做什么事情。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我们可说</a:t>
            </a:r>
            <a:r>
              <a:rPr lang="en-US" sz="3200" b="1">
                <a:latin typeface="Times New Roman" pitchFamily="18" charset="0"/>
              </a:rPr>
              <a:t>: Thank you for your invitation to  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visit next week.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6"/>
          <p:cNvSpPr txBox="1">
            <a:spLocks noChangeArrowheads="1"/>
          </p:cNvSpPr>
          <p:nvPr/>
        </p:nvSpPr>
        <p:spPr bwMode="auto">
          <a:xfrm>
            <a:off x="304800" y="457200"/>
            <a:ext cx="8534400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6</a:t>
            </a:r>
            <a:r>
              <a:rPr lang="zh-CN" altLang="en-US" sz="3200" b="1">
                <a:latin typeface="Times New Roman" pitchFamily="18" charset="0"/>
              </a:rPr>
              <a:t>、</a:t>
            </a:r>
            <a:r>
              <a:rPr lang="en-US" sz="3200" b="1">
                <a:latin typeface="Times New Roman" pitchFamily="18" charset="0"/>
              </a:rPr>
              <a:t>invitation</a:t>
            </a:r>
            <a:r>
              <a:rPr lang="zh-CN" altLang="en-US" sz="3200" b="1">
                <a:latin typeface="Times New Roman" pitchFamily="18" charset="0"/>
              </a:rPr>
              <a:t>是名词，当“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邀请</a:t>
            </a:r>
            <a:r>
              <a:rPr lang="zh-CN" altLang="en-US" sz="3200" b="1">
                <a:latin typeface="Times New Roman" pitchFamily="18" charset="0"/>
              </a:rPr>
              <a:t>”讲时，是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不可数名词</a:t>
            </a:r>
            <a:r>
              <a:rPr lang="zh-CN" altLang="en-US" sz="3200" b="1">
                <a:latin typeface="Times New Roman" pitchFamily="18" charset="0"/>
              </a:rPr>
              <a:t>，当“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邀请书，请帖</a:t>
            </a:r>
            <a:r>
              <a:rPr lang="zh-CN" altLang="en-US" sz="3200" b="1">
                <a:latin typeface="Times New Roman" pitchFamily="18" charset="0"/>
              </a:rPr>
              <a:t>”讲时，是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可数 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名词</a:t>
            </a:r>
            <a:r>
              <a:rPr lang="zh-CN" altLang="en-US" sz="3200" b="1">
                <a:latin typeface="Times New Roman" pitchFamily="18" charset="0"/>
              </a:rPr>
              <a:t>．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    </a:t>
            </a:r>
            <a:r>
              <a:rPr lang="en-US" sz="3200" b="1">
                <a:latin typeface="Times New Roman" pitchFamily="18" charset="0"/>
              </a:rPr>
              <a:t>e.g. Come at the invitation.     </a:t>
            </a:r>
            <a:r>
              <a:rPr lang="zh-CN" altLang="en-US" sz="3200" b="1">
                <a:latin typeface="Times New Roman" pitchFamily="18" charset="0"/>
              </a:rPr>
              <a:t>应邀前来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          </a:t>
            </a:r>
            <a:r>
              <a:rPr lang="en-US" sz="3200" b="1">
                <a:latin typeface="Times New Roman" pitchFamily="18" charset="0"/>
              </a:rPr>
              <a:t>They received invitations to the party.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         </a:t>
            </a:r>
            <a:r>
              <a:rPr lang="zh-CN" altLang="en-US" sz="3200" b="1">
                <a:latin typeface="Times New Roman" pitchFamily="18" charset="0"/>
              </a:rPr>
              <a:t>他们收到了参加聚会的请帖．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      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invite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的用法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  (1) invite sb. to sw=ask sb. to sw</a:t>
            </a:r>
            <a:r>
              <a:rPr lang="zh-CN" altLang="en-US" sz="3200" b="1">
                <a:latin typeface="Times New Roman" pitchFamily="18" charset="0"/>
              </a:rPr>
              <a:t>（某地）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        邀请某人到某地</a:t>
            </a:r>
          </a:p>
          <a:p>
            <a:pPr>
              <a:lnSpc>
                <a:spcPct val="13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4"/>
          <p:cNvSpPr>
            <a:spLocks noChangeArrowheads="1"/>
          </p:cNvSpPr>
          <p:nvPr/>
        </p:nvSpPr>
        <p:spPr bwMode="auto">
          <a:xfrm>
            <a:off x="609600" y="609600"/>
            <a:ext cx="8382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e.g. He invited many people to his house.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solidFill>
                  <a:srgbClr val="FF3300"/>
                </a:solidFill>
                <a:latin typeface="Times New Roman" pitchFamily="18" charset="0"/>
              </a:rPr>
              <a:t>(2)</a:t>
            </a:r>
            <a:r>
              <a:rPr lang="en-US" sz="3200" b="1">
                <a:latin typeface="Times New Roman" pitchFamily="18" charset="0"/>
              </a:rPr>
              <a:t> invite sb. to do sth=ask sb.to do sth.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邀请某人做谋事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</a:rPr>
              <a:t>e.g. He also invited a singer to sing for his   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       friends.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AutoNum type="arabicParenBoth" startAt="3"/>
            </a:pPr>
            <a:r>
              <a:rPr lang="en-US" sz="3200" b="1">
                <a:latin typeface="Times New Roman" pitchFamily="18" charset="0"/>
              </a:rPr>
              <a:t> invitation to sw /to do sth.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去某地</a:t>
            </a:r>
            <a:r>
              <a:rPr lang="en-US" sz="3200" b="1">
                <a:latin typeface="Times New Roman" pitchFamily="18" charset="0"/>
              </a:rPr>
              <a:t>/</a:t>
            </a:r>
            <a:r>
              <a:rPr lang="zh-CN" altLang="en-US" sz="3200" b="1">
                <a:latin typeface="Times New Roman" pitchFamily="18" charset="0"/>
              </a:rPr>
              <a:t>做某事的邀请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</a:rPr>
              <a:t>  </a:t>
            </a:r>
            <a:r>
              <a:rPr lang="en-US" sz="3200" b="1">
                <a:latin typeface="Times New Roman" pitchFamily="18" charset="0"/>
              </a:rPr>
              <a:t>e.g.  an invitation to the party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latin typeface="Times New Roman" pitchFamily="18" charset="0"/>
              </a:rPr>
              <a:t>          an invitation to go to the summer camp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5"/>
          <p:cNvSpPr>
            <a:spLocks noChangeArrowheads="1"/>
          </p:cNvSpPr>
          <p:nvPr/>
        </p:nvSpPr>
        <p:spPr bwMode="auto">
          <a:xfrm>
            <a:off x="152400" y="304800"/>
            <a:ext cx="8678863" cy="642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7. I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forward to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hearing from you all.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我期盼着你们的答复。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look forward to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是一个固定搭配，表示</a:t>
            </a:r>
            <a:r>
              <a:rPr lang="zh-CN" altLang="en-US" sz="3200" b="1">
                <a:solidFill>
                  <a:srgbClr val="FF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期待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期盼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 其中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是介词，因此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后面如果使用动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词，要试用其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-ing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形式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。又如：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I look forward to your reply.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我期待你的答复。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 really looking forward to seeing my little 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grandson again.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我好期待再次见到我的小孙子。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728663"/>
            <a:ext cx="8350250" cy="5305425"/>
          </a:xfrm>
          <a:noFill/>
          <a:ln/>
        </p:spPr>
        <p:txBody>
          <a:bodyPr wrap="none"/>
          <a:lstStyle/>
          <a:p>
            <a:pPr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8.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have a piano lesson</a:t>
            </a:r>
            <a:r>
              <a:rPr lang="en-US" sz="3600" b="1">
                <a:latin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</a:rPr>
              <a:t>上钢琴课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</a:t>
            </a:r>
            <a:r>
              <a:rPr lang="en-US" sz="3600" b="1">
                <a:latin typeface="Times New Roman" pitchFamily="18" charset="0"/>
              </a:rPr>
              <a:t>have a lesson </a:t>
            </a:r>
            <a:r>
              <a:rPr lang="zh-CN" altLang="en-US" sz="3600" b="1">
                <a:latin typeface="Times New Roman" pitchFamily="18" charset="0"/>
              </a:rPr>
              <a:t>上课  </a:t>
            </a:r>
            <a:r>
              <a:rPr lang="en-US" sz="3600" b="1">
                <a:latin typeface="Times New Roman" pitchFamily="18" charset="0"/>
              </a:rPr>
              <a:t>have a try </a:t>
            </a:r>
            <a:r>
              <a:rPr lang="zh-CN" altLang="en-US" sz="3600" b="1">
                <a:latin typeface="Times New Roman" pitchFamily="18" charset="0"/>
              </a:rPr>
              <a:t>试一试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</a:t>
            </a:r>
            <a:r>
              <a:rPr lang="en-US" sz="3600" b="1">
                <a:latin typeface="Times New Roman" pitchFamily="18" charset="0"/>
              </a:rPr>
              <a:t>have a (good) rest   have a look </a:t>
            </a:r>
            <a:r>
              <a:rPr lang="zh-CN" altLang="en-US" sz="3600" b="1">
                <a:latin typeface="Times New Roman" pitchFamily="18" charset="0"/>
              </a:rPr>
              <a:t>看一看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</a:t>
            </a:r>
            <a:r>
              <a:rPr lang="en-US" sz="3600" b="1">
                <a:latin typeface="Times New Roman" pitchFamily="18" charset="0"/>
              </a:rPr>
              <a:t>have a good time    have meals </a:t>
            </a:r>
            <a:r>
              <a:rPr lang="zh-CN" altLang="en-US" sz="3600" b="1">
                <a:latin typeface="Times New Roman" pitchFamily="18" charset="0"/>
              </a:rPr>
              <a:t>吃饭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</a:t>
            </a:r>
            <a:r>
              <a:rPr lang="en-US" sz="3600" b="1">
                <a:latin typeface="Times New Roman" pitchFamily="18" charset="0"/>
              </a:rPr>
              <a:t>have breakfast / lunch/ dinner/ supper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0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0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76250"/>
            <a:ext cx="8353425" cy="5545138"/>
          </a:xfrm>
          <a:noFill/>
          <a:ln/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1.</a:t>
            </a:r>
            <a:r>
              <a:rPr lang="en-US" sz="3600" b="1">
                <a:latin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</a:rPr>
              <a:t>问</a:t>
            </a: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“日期”</a:t>
            </a:r>
            <a:r>
              <a:rPr lang="zh-CN" altLang="en-US" sz="3600" b="1">
                <a:latin typeface="Times New Roman" pitchFamily="18" charset="0"/>
              </a:rPr>
              <a:t>的句型有：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latin typeface="Times New Roman" pitchFamily="18" charset="0"/>
              </a:rPr>
              <a:t>     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What’s the date today?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今天是几号？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     或 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What date is it today?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“</a:t>
            </a:r>
            <a:r>
              <a:rPr lang="zh-CN" altLang="en-US" sz="3600" b="1">
                <a:latin typeface="Times New Roman" pitchFamily="18" charset="0"/>
              </a:rPr>
              <a:t>日期”的表示法有例如 ：</a:t>
            </a:r>
            <a:r>
              <a:rPr lang="en-US" sz="3600" b="1">
                <a:latin typeface="Times New Roman" pitchFamily="18" charset="0"/>
              </a:rPr>
              <a:t>11</a:t>
            </a:r>
            <a:r>
              <a:rPr lang="zh-CN" altLang="en-US" sz="3600" b="1">
                <a:latin typeface="Times New Roman" pitchFamily="18" charset="0"/>
              </a:rPr>
              <a:t>月 </a:t>
            </a:r>
            <a:r>
              <a:rPr lang="en-US" sz="3600" b="1">
                <a:latin typeface="Times New Roman" pitchFamily="18" charset="0"/>
              </a:rPr>
              <a:t>5</a:t>
            </a:r>
            <a:r>
              <a:rPr lang="zh-CN" altLang="en-US" sz="3600" b="1">
                <a:latin typeface="Times New Roman" pitchFamily="18" charset="0"/>
              </a:rPr>
              <a:t>号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33FF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9933FF"/>
                </a:solidFill>
                <a:latin typeface="Times New Roman" pitchFamily="18" charset="0"/>
              </a:rPr>
              <a:t>It’s November 5;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9933FF"/>
                </a:solidFill>
                <a:latin typeface="Times New Roman" pitchFamily="18" charset="0"/>
              </a:rPr>
              <a:t>           November 5th;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9933FF"/>
                </a:solidFill>
                <a:latin typeface="Times New Roman" pitchFamily="18" charset="0"/>
              </a:rPr>
              <a:t>    </a:t>
            </a:r>
            <a:r>
              <a:rPr lang="zh-CN" altLang="en-US" sz="3600" b="1">
                <a:solidFill>
                  <a:srgbClr val="9933FF"/>
                </a:solidFill>
                <a:latin typeface="Times New Roman" pitchFamily="18" charset="0"/>
              </a:rPr>
              <a:t>读做</a:t>
            </a:r>
            <a:r>
              <a:rPr lang="en-US" sz="3600" b="1">
                <a:solidFill>
                  <a:srgbClr val="9933FF"/>
                </a:solidFill>
                <a:latin typeface="Times New Roman" pitchFamily="18" charset="0"/>
              </a:rPr>
              <a:t>November (the) 5th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5"/>
          <p:cNvSpPr>
            <a:spLocks noChangeArrowheads="1"/>
          </p:cNvSpPr>
          <p:nvPr/>
        </p:nvSpPr>
        <p:spPr bwMode="auto">
          <a:xfrm>
            <a:off x="304800" y="228600"/>
            <a:ext cx="8839200" cy="713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9. Hope you can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make it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希望你能参加（聚会）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此句中的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make it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是个独立地表达方式，表示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通过努力或是历经困难后取得成功、完成某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事，可译为</a:t>
            </a:r>
            <a:r>
              <a:rPr lang="zh-CN" altLang="en-US" sz="3200" b="1">
                <a:cs typeface="Times New Roman" pitchFamily="18" charset="0"/>
              </a:rPr>
              <a:t>“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成功；胜利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 但有时也要视语   境及上下文灵活进行翻译，此处便是如此。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e.g. If we run, we should make it.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要是我们跑的话，应高不会迟到。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Though it was difficult, they still made it.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虽然很难，但他们依然成功了。</a:t>
            </a:r>
          </a:p>
          <a:p>
            <a:pPr algn="l" eaLnBrk="0" hangingPunct="0">
              <a:lnSpc>
                <a:spcPct val="130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5"/>
          <p:cNvSpPr>
            <a:spLocks noChangeArrowheads="1"/>
          </p:cNvSpPr>
          <p:nvPr/>
        </p:nvSpPr>
        <p:spPr bwMode="auto">
          <a:xfrm>
            <a:off x="304800" y="457200"/>
            <a:ext cx="845820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10. Please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reply in writing to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this invitation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Friday, December 20</a:t>
            </a:r>
            <a:r>
              <a:rPr lang="en-US" sz="3200" b="1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请于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月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日以前以书信方式回复此邀请。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replying in writing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zh-CN" altLang="en-US" sz="3200" b="1">
                <a:solidFill>
                  <a:srgbClr val="0000FF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以书面的形式进行回复</a:t>
            </a:r>
            <a:r>
              <a:rPr lang="zh-CN" altLang="en-US" sz="3200" b="1">
                <a:solidFill>
                  <a:srgbClr val="0000FF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。其中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reply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相当于 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，但要比后者更加书面化且正式许多。此处介词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表示方式，相当于汉语</a:t>
            </a:r>
            <a:r>
              <a:rPr lang="zh-CN" altLang="en-US" sz="3200" b="1">
                <a:cs typeface="Times New Roman" pitchFamily="18" charset="0"/>
              </a:rPr>
              <a:t>“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用</a:t>
            </a:r>
            <a:r>
              <a:rPr lang="en-US" sz="3200" b="1">
                <a:cs typeface="Times New Roman" pitchFamily="18" charset="0"/>
              </a:rPr>
              <a:t>……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方式（形式）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之意。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ChangeArrowheads="1"/>
          </p:cNvSpPr>
          <p:nvPr/>
        </p:nvSpPr>
        <p:spPr bwMode="auto">
          <a:xfrm>
            <a:off x="304800" y="609600"/>
            <a:ext cx="8686800" cy="65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reply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作动词时，不直接跟宾语，须由介词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to    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引入宾语内容，构成 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reply to </a:t>
            </a:r>
            <a:r>
              <a:rPr lang="en-US" sz="3200" b="1">
                <a:solidFill>
                  <a:srgbClr val="0000FF"/>
                </a:solidFill>
                <a:cs typeface="Times New Roman" pitchFamily="18" charset="0"/>
              </a:rPr>
              <a:t>…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的结构。如：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Did you reply to these letter?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你回复这些来信了吗？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）在此句中，介词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译为</a:t>
            </a:r>
            <a:r>
              <a:rPr lang="zh-CN" altLang="en-US" sz="3200" b="1">
                <a:solidFill>
                  <a:srgbClr val="0000FF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截止</a:t>
            </a:r>
            <a:r>
              <a:rPr lang="en-US" sz="3200" b="1">
                <a:solidFill>
                  <a:srgbClr val="0000FF"/>
                </a:solidFill>
                <a:cs typeface="Times New Roman" pitchFamily="18" charset="0"/>
              </a:rPr>
              <a:t>……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3200" b="1">
                <a:solidFill>
                  <a:srgbClr val="0000FF"/>
                </a:solidFill>
                <a:cs typeface="Times New Roman" pitchFamily="18" charset="0"/>
              </a:rPr>
              <a:t>…</a:t>
            </a:r>
            <a:r>
              <a:rPr 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之前到</a:t>
            </a:r>
            <a:r>
              <a:rPr lang="en-US" sz="3200" b="1">
                <a:solidFill>
                  <a:srgbClr val="0000FF"/>
                </a:solidFill>
                <a:cs typeface="Times New Roman" pitchFamily="18" charset="0"/>
              </a:rPr>
              <a:t>……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为止</a:t>
            </a:r>
            <a:r>
              <a:rPr lang="zh-CN" altLang="en-US" sz="3200" b="1">
                <a:solidFill>
                  <a:srgbClr val="0000FF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介词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也有</a:t>
            </a:r>
            <a:r>
              <a:rPr lang="zh-CN" altLang="en-US" sz="3200" b="1">
                <a:cs typeface="Times New Roman" pitchFamily="18" charset="0"/>
              </a:rPr>
              <a:t>“</a:t>
            </a:r>
            <a:r>
              <a:rPr lang="en-US" sz="3200" b="1">
                <a:cs typeface="Times New Roman" pitchFamily="18" charset="0"/>
              </a:rPr>
              <a:t>……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之前</a:t>
            </a:r>
            <a:r>
              <a:rPr lang="zh-CN" altLang="en-US" sz="3200" b="1">
                <a:cs typeface="Times New Roman" pitchFamily="18" charset="0"/>
              </a:rPr>
              <a:t>”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之意，但区别于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不包含其后的时间，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而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则包括。</a:t>
            </a:r>
          </a:p>
          <a:p>
            <a:pPr algn="l" eaLnBrk="0" hangingPunct="0">
              <a:lnSpc>
                <a:spcPct val="145000"/>
              </a:lnSpc>
              <a:buFont typeface="Arial" charset="0"/>
              <a:buNone/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ChangeArrowheads="1"/>
          </p:cNvSpPr>
          <p:nvPr/>
        </p:nvSpPr>
        <p:spPr bwMode="auto">
          <a:xfrm>
            <a:off x="304800" y="685800"/>
            <a:ext cx="8343900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e.g. You should get your homework ready by 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Friday. Remember: Friday is the last day!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你应当最迟于周五前把作业做好。记住：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周五是最后一天。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can you come and meet me before Friday?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ll be away early Friday morning.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你能在周五前来见我一面吗？我周五一</a:t>
            </a:r>
          </a:p>
          <a:p>
            <a:pPr algn="l">
              <a:lnSpc>
                <a:spcPct val="135000"/>
              </a:lnSpc>
              <a:buFont typeface="Arial" charset="0"/>
              <a:buNone/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大清早就走了。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250" y="2708275"/>
            <a:ext cx="8229600" cy="1143000"/>
          </a:xfrm>
          <a:noFill/>
          <a:ln/>
        </p:spPr>
        <p:txBody>
          <a:bodyPr/>
          <a:lstStyle/>
          <a:p>
            <a:r>
              <a:rPr lang="en-US" sz="10000" b="1">
                <a:solidFill>
                  <a:srgbClr val="0000CC"/>
                </a:solidFill>
              </a:rPr>
              <a:t>Exercises</a:t>
            </a: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250" y="549275"/>
            <a:ext cx="3154363" cy="777875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I.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词汇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2413" y="1449388"/>
            <a:ext cx="8229600" cy="4676775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1. Today I'm very busy, but she is _______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(</a:t>
            </a:r>
            <a:r>
              <a:rPr lang="zh-CN" altLang="en-US" b="1">
                <a:latin typeface="Times New Roman" pitchFamily="18" charset="0"/>
              </a:rPr>
              <a:t>空闲的</a:t>
            </a:r>
            <a:r>
              <a:rPr lang="en-US" b="1">
                <a:latin typeface="Times New Roman" pitchFamily="18" charset="0"/>
              </a:rPr>
              <a:t>).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2. They are studying for a _______ ______.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(</a:t>
            </a:r>
            <a:r>
              <a:rPr lang="zh-CN" altLang="en-US" b="1">
                <a:latin typeface="Times New Roman" pitchFamily="18" charset="0"/>
              </a:rPr>
              <a:t>数学测验</a:t>
            </a:r>
            <a:r>
              <a:rPr lang="en-US" b="1">
                <a:latin typeface="Times New Roman" pitchFamily="18" charset="0"/>
              </a:rPr>
              <a:t>).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3. I get his __________ (</a:t>
            </a:r>
            <a:r>
              <a:rPr lang="zh-CN" altLang="en-US" b="1">
                <a:latin typeface="Times New Roman" pitchFamily="18" charset="0"/>
              </a:rPr>
              <a:t>邀请</a:t>
            </a:r>
            <a:r>
              <a:rPr lang="en-US" b="1">
                <a:latin typeface="Times New Roman" pitchFamily="18" charset="0"/>
              </a:rPr>
              <a:t>) but I can’t go.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4. I have too _________(</a:t>
            </a:r>
            <a:r>
              <a:rPr lang="zh-CN" altLang="en-US" b="1">
                <a:latin typeface="Times New Roman" pitchFamily="18" charset="0"/>
              </a:rPr>
              <a:t>多</a:t>
            </a:r>
            <a:r>
              <a:rPr lang="en-US" b="1">
                <a:latin typeface="Times New Roman" pitchFamily="18" charset="0"/>
              </a:rPr>
              <a:t>) homework to do.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5. Mr. King sometimes goes to the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_________ (</a:t>
            </a:r>
            <a:r>
              <a:rPr lang="zh-CN" altLang="en-US" b="1">
                <a:latin typeface="Times New Roman" pitchFamily="18" charset="0"/>
              </a:rPr>
              <a:t>音乐会</a:t>
            </a:r>
            <a:r>
              <a:rPr lang="en-US" b="1">
                <a:latin typeface="Times New Roman" pitchFamily="18" charset="0"/>
              </a:rPr>
              <a:t>).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6400800" y="1447800"/>
            <a:ext cx="1346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free</a:t>
            </a:r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5148263" y="2619375"/>
            <a:ext cx="3360737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math         test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2363788" y="3698875"/>
            <a:ext cx="2016125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invitation</a:t>
            </a:r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2940050" y="4330700"/>
            <a:ext cx="13430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much</a:t>
            </a:r>
          </a:p>
        </p:txBody>
      </p:sp>
      <p:sp>
        <p:nvSpPr>
          <p:cNvPr id="126984" name="Text Box 8"/>
          <p:cNvSpPr txBox="1">
            <a:spLocks noChangeArrowheads="1"/>
          </p:cNvSpPr>
          <p:nvPr/>
        </p:nvSpPr>
        <p:spPr bwMode="auto">
          <a:xfrm>
            <a:off x="827088" y="5410200"/>
            <a:ext cx="18240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concert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utoUpdateAnimBg="0"/>
      <p:bldP spid="126981" grpId="0" autoUpdateAnimBg="0"/>
      <p:bldP spid="126982" grpId="0" autoUpdateAnimBg="0"/>
      <p:bldP spid="126983" grpId="0" autoUpdateAnimBg="0"/>
      <p:bldP spid="126984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4500" y="458788"/>
            <a:ext cx="3935413" cy="958850"/>
          </a:xfrm>
          <a:noFill/>
          <a:ln/>
        </p:spPr>
        <p:txBody>
          <a:bodyPr/>
          <a:lstStyle/>
          <a:p>
            <a:r>
              <a:rPr lang="en-US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II </a:t>
            </a:r>
            <a:r>
              <a:rPr lang="zh-CN" altLang="en-US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单项选择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2413" y="1538288"/>
            <a:ext cx="8639175" cy="4525962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1. — Can you come to play soccer with me?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— __________.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A. I can  B. That's all right  C. Sure. I'd love to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2. He can go with you, but I _______.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A. am not	          B. can't	          C. don't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3. What are you doing _____ Monday morning?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A. on		 B. at		C. in</a:t>
            </a:r>
          </a:p>
        </p:txBody>
      </p:sp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1882775" y="2168525"/>
            <a:ext cx="7683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5532438" y="3340100"/>
            <a:ext cx="671512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4475163" y="4600575"/>
            <a:ext cx="671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sz="31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 autoUpdateAnimBg="0"/>
      <p:bldP spid="128005" grpId="0" autoUpdateAnimBg="0"/>
      <p:bldP spid="128006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549275"/>
            <a:ext cx="8350250" cy="5761038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4. Thanks for _______ me to the party.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 A. ask	        B. asking	C. asks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5. Bob can’t come out to play because he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 _________ help Dad in the garden.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A. can	        B. can’t		C. has to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6. —Would you like a cup of coffee?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 —____________.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A. No, I don’t want	B. No, thank you</a:t>
            </a:r>
          </a:p>
          <a:p>
            <a:pPr>
              <a:buFontTx/>
              <a:buNone/>
            </a:pPr>
            <a:r>
              <a:rPr lang="en-US" sz="3600" b="1">
                <a:latin typeface="Times New Roman" pitchFamily="18" charset="0"/>
              </a:rPr>
              <a:t>   C. I don’t like it</a:t>
            </a: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3611563" y="549275"/>
            <a:ext cx="6731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404938" y="2438400"/>
            <a:ext cx="576262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sz="1400"/>
              <a:t> 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2173288" y="4330700"/>
            <a:ext cx="8636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autoUpdateAnimBg="0"/>
      <p:bldP spid="129028" grpId="0" autoUpdateAnimBg="0"/>
      <p:bldP spid="129029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349250" y="1358900"/>
            <a:ext cx="8445500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1. Today is</a:t>
            </a:r>
            <a:r>
              <a:rPr lang="en-US" sz="3600" b="1" u="sng">
                <a:latin typeface="Times New Roman" pitchFamily="18" charset="0"/>
              </a:rPr>
              <a:t> Monday. </a:t>
            </a:r>
            <a:r>
              <a:rPr lang="en-US" sz="3600" b="1">
                <a:latin typeface="Times New Roman" pitchFamily="18" charset="0"/>
              </a:rPr>
              <a:t>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sz="3600" b="1">
                <a:latin typeface="Times New Roman" pitchFamily="18" charset="0"/>
              </a:rPr>
              <a:t>) 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      ______ ___ _____ today?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2. They are going to the doctors 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     </a:t>
            </a:r>
            <a:r>
              <a:rPr lang="en-US" sz="3600" b="1" u="sng">
                <a:latin typeface="Times New Roman" pitchFamily="18" charset="0"/>
              </a:rPr>
              <a:t>on Monday.</a:t>
            </a:r>
            <a:r>
              <a:rPr lang="en-US" sz="3600" b="1">
                <a:latin typeface="Times New Roman" pitchFamily="18" charset="0"/>
              </a:rPr>
              <a:t> (</a:t>
            </a:r>
            <a:r>
              <a:rPr lang="zh-CN" altLang="en-US" sz="3600" b="1">
                <a:latin typeface="Times New Roman" pitchFamily="18" charset="0"/>
              </a:rPr>
              <a:t>提问</a:t>
            </a:r>
            <a:r>
              <a:rPr lang="en-US" sz="3600" b="1">
                <a:latin typeface="Times New Roman" pitchFamily="18" charset="0"/>
              </a:rPr>
              <a:t>) 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    _____ ____ they going to the doctors?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3. Call me after the test. (</a:t>
            </a:r>
            <a:r>
              <a:rPr lang="zh-CN" altLang="en-US" sz="3600" b="1">
                <a:latin typeface="Times New Roman" pitchFamily="18" charset="0"/>
              </a:rPr>
              <a:t>否定句</a:t>
            </a:r>
            <a:r>
              <a:rPr lang="en-US" sz="3600" b="1">
                <a:latin typeface="Times New Roman" pitchFamily="18" charset="0"/>
              </a:rPr>
              <a:t>)</a:t>
            </a:r>
          </a:p>
          <a:p>
            <a:pPr>
              <a:spcBef>
                <a:spcPct val="30000"/>
              </a:spcBef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    ______ ____ me after the test.</a:t>
            </a:r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r>
              <a:rPr lang="en-US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Ⅲ.</a:t>
            </a:r>
            <a:r>
              <a:rPr lang="zh-CN" altLang="en-US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句型转换</a:t>
            </a: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020763" y="2079625"/>
            <a:ext cx="182403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What’s 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731838" y="4149725"/>
            <a:ext cx="25923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When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925513" y="5499100"/>
            <a:ext cx="27813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Don’t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call</a:t>
            </a:r>
            <a:r>
              <a:rPr lang="en-US"/>
              <a:t> </a:t>
            </a:r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2651125" y="2079625"/>
            <a:ext cx="10556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the </a:t>
            </a:r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3706813" y="2079625"/>
            <a:ext cx="1439862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date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0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autoUpdateAnimBg="0"/>
      <p:bldP spid="130053" grpId="0" autoUpdateAnimBg="0"/>
      <p:bldP spid="130054" grpId="0" autoUpdateAnimBg="0"/>
      <p:bldP spid="130055" grpId="0" autoUpdateAnimBg="0"/>
      <p:bldP spid="130056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9250" y="819150"/>
            <a:ext cx="8350250" cy="5218113"/>
          </a:xfrm>
          <a:noFill/>
          <a:ln/>
        </p:spPr>
        <p:txBody>
          <a:bodyPr wrap="none"/>
          <a:lstStyle/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5. Why don’t you have an English party?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(</a:t>
            </a:r>
            <a:r>
              <a:rPr lang="zh-CN" altLang="en-US" sz="3300" b="1">
                <a:latin typeface="Times New Roman" pitchFamily="18" charset="0"/>
              </a:rPr>
              <a:t>同义转换</a:t>
            </a:r>
            <a:r>
              <a:rPr lang="en-US" sz="3300" b="1">
                <a:latin typeface="Times New Roman" pitchFamily="18" charset="0"/>
              </a:rPr>
              <a:t>)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_____  ____ have an English party?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6. Do you want to come over to my house?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(</a:t>
            </a:r>
            <a:r>
              <a:rPr lang="zh-CN" altLang="en-US" sz="3300" b="1">
                <a:latin typeface="Times New Roman" pitchFamily="18" charset="0"/>
              </a:rPr>
              <a:t>同义转换</a:t>
            </a:r>
            <a:r>
              <a:rPr lang="en-US" sz="3300" b="1">
                <a:latin typeface="Times New Roman" pitchFamily="18" charset="0"/>
              </a:rPr>
              <a:t>)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______  ____ ____ to come over to my house? </a:t>
            </a:r>
          </a:p>
          <a:p>
            <a:pPr>
              <a:spcBef>
                <a:spcPct val="40000"/>
              </a:spcBef>
              <a:buFontTx/>
              <a:buNone/>
            </a:pPr>
            <a:r>
              <a:rPr lang="en-US" sz="3300" b="1">
                <a:latin typeface="Times New Roman" pitchFamily="18" charset="0"/>
              </a:rPr>
              <a:t>_____ you come over to my house?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349250" y="4330700"/>
            <a:ext cx="39354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600" b="1">
                <a:solidFill>
                  <a:srgbClr val="FF0000"/>
                </a:solidFill>
                <a:latin typeface="Times New Roman" pitchFamily="18" charset="0"/>
              </a:rPr>
              <a:t>Would   you   like</a:t>
            </a:r>
            <a:r>
              <a:rPr lang="en-US" sz="23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349250" y="4959350"/>
            <a:ext cx="13462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sz="2600" b="1">
                <a:solidFill>
                  <a:srgbClr val="FF0000"/>
                </a:solidFill>
                <a:latin typeface="Times New Roman" pitchFamily="18" charset="0"/>
              </a:rPr>
              <a:t>Can 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444500" y="2168525"/>
            <a:ext cx="249555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Why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not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autoUpdateAnimBg="0"/>
      <p:bldP spid="131076" grpId="0" autoUpdateAnimBg="0"/>
      <p:bldP spid="13107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620713"/>
            <a:ext cx="8642350" cy="5184775"/>
          </a:xfrm>
          <a:noFill/>
          <a:ln/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FF3300"/>
                </a:solidFill>
                <a:latin typeface="Times New Roman" pitchFamily="18" charset="0"/>
              </a:rPr>
              <a:t>2.</a:t>
            </a:r>
            <a:r>
              <a:rPr lang="zh-CN" altLang="en-US" sz="3600" b="1">
                <a:solidFill>
                  <a:srgbClr val="FF3300"/>
                </a:solidFill>
                <a:latin typeface="Times New Roman" pitchFamily="18" charset="0"/>
              </a:rPr>
              <a:t>询问“星期”</a:t>
            </a:r>
            <a:r>
              <a:rPr lang="zh-CN" altLang="en-US" sz="3600" b="1">
                <a:latin typeface="Times New Roman" pitchFamily="18" charset="0"/>
              </a:rPr>
              <a:t> 的句型</a:t>
            </a:r>
            <a:r>
              <a:rPr lang="en-US" sz="3600" b="1">
                <a:latin typeface="Times New Roman" pitchFamily="18" charset="0"/>
              </a:rPr>
              <a:t>: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What day is (it) today? It’s Monday.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latin typeface="Times New Roman" pitchFamily="18" charset="0"/>
              </a:rPr>
              <a:t>    </a:t>
            </a:r>
            <a:r>
              <a:rPr lang="zh-CN" altLang="en-US" sz="3600" b="1">
                <a:latin typeface="Times New Roman" pitchFamily="18" charset="0"/>
              </a:rPr>
              <a:t>在英语中表示“星期”的词有：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Monday      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星期一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;  Tuesday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星期二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;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    Wednesday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星期三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;  Thursday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星期四；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Friday        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星期五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;   Saturday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星期六；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    </a:t>
            </a: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Sunday        </a:t>
            </a:r>
            <a:r>
              <a:rPr lang="zh-CN" altLang="en-US" sz="3600" b="1">
                <a:solidFill>
                  <a:srgbClr val="9900FF"/>
                </a:solidFill>
                <a:latin typeface="Times New Roman" pitchFamily="18" charset="0"/>
              </a:rPr>
              <a:t>星期日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en-US" sz="3600" b="1">
              <a:solidFill>
                <a:srgbClr val="99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68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68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68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0"/>
            <a:ext cx="7894638" cy="890588"/>
          </a:xfrm>
          <a:noFill/>
          <a:ln/>
        </p:spPr>
        <p:txBody>
          <a:bodyPr wrap="none"/>
          <a:lstStyle/>
          <a:p>
            <a:r>
              <a:rPr lang="en-US" sz="4800" b="1">
                <a:solidFill>
                  <a:srgbClr val="0000CC"/>
                </a:solidFill>
              </a:rPr>
              <a:t/>
            </a:r>
            <a:br>
              <a:rPr lang="en-US" sz="4800" b="1">
                <a:solidFill>
                  <a:srgbClr val="0000CC"/>
                </a:solidFill>
              </a:rPr>
            </a:br>
            <a:r>
              <a:rPr lang="en-US" sz="4800" b="1">
                <a:solidFill>
                  <a:srgbClr val="0000CC"/>
                </a:solidFill>
              </a:rPr>
              <a:t>Plan a party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96913" y="2667000"/>
            <a:ext cx="8447087" cy="3060700"/>
          </a:xfrm>
          <a:noFill/>
          <a:ln/>
        </p:spPr>
        <p:txBody>
          <a:bodyPr wrap="none"/>
          <a:lstStyle/>
          <a:p>
            <a:pPr>
              <a:buFontTx/>
              <a:buNone/>
            </a:pPr>
            <a:r>
              <a:rPr lang="en-US" sz="4000" b="1">
                <a:latin typeface="Times New Roman" pitchFamily="18" charset="0"/>
              </a:rPr>
              <a:t>Write everything you have to do next </a:t>
            </a:r>
          </a:p>
          <a:p>
            <a:pPr>
              <a:buFontTx/>
              <a:buNone/>
            </a:pPr>
            <a:r>
              <a:rPr lang="en-US" sz="4000" b="1">
                <a:latin typeface="Times New Roman" pitchFamily="18" charset="0"/>
              </a:rPr>
              <a:t>week. Choose a day and time to have </a:t>
            </a:r>
          </a:p>
          <a:p>
            <a:pPr>
              <a:buFontTx/>
              <a:buNone/>
            </a:pPr>
            <a:r>
              <a:rPr lang="en-US" sz="4000" b="1">
                <a:latin typeface="Times New Roman" pitchFamily="18" charset="0"/>
              </a:rPr>
              <a:t>a party. Then invite classmates to </a:t>
            </a:r>
          </a:p>
          <a:p>
            <a:pPr>
              <a:buFontTx/>
              <a:buNone/>
            </a:pPr>
            <a:r>
              <a:rPr lang="en-US" sz="4000" b="1">
                <a:latin typeface="Times New Roman" pitchFamily="18" charset="0"/>
              </a:rPr>
              <a:t>your party.</a:t>
            </a:r>
          </a:p>
        </p:txBody>
      </p:sp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989138" y="582613"/>
            <a:ext cx="37258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 anchor="ctr"/>
          <a:lstStyle/>
          <a:p>
            <a:pPr>
              <a:buFont typeface="Arial" charset="0"/>
              <a:buNone/>
            </a:pPr>
            <a:r>
              <a:rPr lang="en-US" sz="3700" b="1">
                <a:solidFill>
                  <a:srgbClr val="0000CC"/>
                </a:solidFill>
              </a:rPr>
              <a:t>Homework </a:t>
            </a: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685800"/>
            <a:ext cx="7669213" cy="5111750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4800" b="1">
                <a:solidFill>
                  <a:srgbClr val="FF3300"/>
                </a:solidFill>
                <a:latin typeface="Times New Roman" pitchFamily="18" charset="0"/>
              </a:rPr>
              <a:t>3. 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询问</a:t>
            </a:r>
            <a:r>
              <a:rPr lang="zh-CN" altLang="en-US" sz="4800" b="1">
                <a:solidFill>
                  <a:srgbClr val="FF3300"/>
                </a:solidFill>
                <a:latin typeface="Times New Roman" pitchFamily="18" charset="0"/>
              </a:rPr>
              <a:t>几号星期几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的句型</a:t>
            </a: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   What’s today?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    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今天几号</a:t>
            </a: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,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星期几</a:t>
            </a: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   It’s Monday, the 28th.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   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今天是</a:t>
            </a: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28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号</a:t>
            </a:r>
            <a:r>
              <a:rPr lang="en-US" sz="4800" b="1">
                <a:solidFill>
                  <a:srgbClr val="9900FF"/>
                </a:solidFill>
                <a:latin typeface="Times New Roman" pitchFamily="18" charset="0"/>
              </a:rPr>
              <a:t>,</a:t>
            </a:r>
            <a:r>
              <a:rPr lang="zh-CN" altLang="en-US" sz="4800" b="1">
                <a:solidFill>
                  <a:srgbClr val="9900FF"/>
                </a:solidFill>
                <a:latin typeface="Times New Roman" pitchFamily="18" charset="0"/>
              </a:rPr>
              <a:t>星期一。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ChangeArrowheads="1"/>
          </p:cNvSpPr>
          <p:nvPr/>
        </p:nvSpPr>
        <p:spPr bwMode="auto">
          <a:xfrm>
            <a:off x="290513" y="762000"/>
            <a:ext cx="88534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1c Ask and answer questions about the days in 1a.</a:t>
            </a:r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78851" name="Text Box 6"/>
          <p:cNvSpPr txBox="1">
            <a:spLocks noChangeArrowheads="1"/>
          </p:cNvSpPr>
          <p:nvPr/>
        </p:nvSpPr>
        <p:spPr bwMode="auto">
          <a:xfrm>
            <a:off x="990600" y="1752600"/>
            <a:ext cx="42926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A: what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today?</a:t>
            </a:r>
            <a:endParaRPr lang="en-US" sz="3200" b="1"/>
          </a:p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B: It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Monday the 14</a:t>
            </a:r>
            <a:r>
              <a:rPr lang="en-US" sz="3200" b="1" baseline="3000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.</a:t>
            </a:r>
            <a:endParaRPr lang="en-US"/>
          </a:p>
        </p:txBody>
      </p:sp>
      <p:sp>
        <p:nvSpPr>
          <p:cNvPr id="78852" name="Text Box 7"/>
          <p:cNvSpPr txBox="1">
            <a:spLocks noChangeArrowheads="1"/>
          </p:cNvSpPr>
          <p:nvPr/>
        </p:nvSpPr>
        <p:spPr bwMode="auto">
          <a:xfrm>
            <a:off x="1066800" y="3429000"/>
            <a:ext cx="485775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A: what</a:t>
            </a:r>
            <a:r>
              <a:rPr lang="en-US" sz="3200" b="1">
                <a:solidFill>
                  <a:srgbClr val="FF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tomorrow?</a:t>
            </a:r>
            <a:endParaRPr lang="en-US" sz="3200" b="1">
              <a:solidFill>
                <a:srgbClr val="FF0000"/>
              </a:solidFill>
            </a:endParaRPr>
          </a:p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B: It</a:t>
            </a:r>
            <a:r>
              <a:rPr lang="en-US" sz="3200" b="1">
                <a:solidFill>
                  <a:srgbClr val="FF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Wednesday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 15</a:t>
            </a:r>
            <a:r>
              <a:rPr lang="en-US" sz="32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8853" name="Text Box 8"/>
          <p:cNvSpPr txBox="1">
            <a:spLocks noChangeArrowheads="1"/>
          </p:cNvSpPr>
          <p:nvPr/>
        </p:nvSpPr>
        <p:spPr bwMode="auto">
          <a:xfrm>
            <a:off x="1143000" y="5105400"/>
            <a:ext cx="67056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9FCA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A: what</a:t>
            </a:r>
            <a:r>
              <a:rPr lang="en-US" sz="3200" b="1">
                <a:solidFill>
                  <a:srgbClr val="FF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The day after tomorrow?</a:t>
            </a:r>
            <a:endParaRPr lang="en-US" sz="3200" b="1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B: It</a:t>
            </a:r>
            <a:r>
              <a:rPr lang="en-US" sz="3200" b="1">
                <a:solidFill>
                  <a:srgbClr val="FF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Thursday the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16</a:t>
            </a:r>
            <a:r>
              <a:rPr lang="en-US" sz="32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788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555875" y="5140325"/>
            <a:ext cx="2665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 defTabSz="9128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800" b="1">
                <a:latin typeface="Times New Roman" pitchFamily="18" charset="0"/>
              </a:rPr>
              <a:t>Yes       No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1008063"/>
          </a:xfrm>
          <a:noFill/>
          <a:ln/>
        </p:spPr>
        <p:txBody>
          <a:bodyPr wrap="none"/>
          <a:lstStyle/>
          <a:p>
            <a:pPr>
              <a:lnSpc>
                <a:spcPct val="110000"/>
              </a:lnSpc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</a:rPr>
              <a:t>1d. Listen. Can Vince play tennis with Andy?</a:t>
            </a:r>
            <a:br>
              <a:rPr lang="en-US" sz="3600" b="1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3600" b="1">
                <a:solidFill>
                  <a:schemeClr val="accent2"/>
                </a:solidFill>
                <a:latin typeface="Times New Roman" pitchFamily="18" charset="0"/>
              </a:rPr>
              <a:t>      Circle Yes or No.</a:t>
            </a:r>
          </a:p>
        </p:txBody>
      </p:sp>
      <p:sp>
        <p:nvSpPr>
          <p:cNvPr id="79876" name="Oval 4"/>
          <p:cNvSpPr>
            <a:spLocks noChangeArrowheads="1"/>
          </p:cNvSpPr>
          <p:nvPr/>
        </p:nvSpPr>
        <p:spPr bwMode="auto">
          <a:xfrm>
            <a:off x="3900488" y="5140325"/>
            <a:ext cx="1150937" cy="6286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 wrap="none" lIns="118515" tIns="59258" rIns="118515" bIns="59258" anchor="ctr"/>
          <a:lstStyle/>
          <a:p>
            <a:pPr defTabSz="912813">
              <a:buFont typeface="Arial" charset="0"/>
              <a:buNone/>
            </a:pPr>
            <a:endParaRPr lang="zh-CN" altLang="zh-CN" sz="1400"/>
          </a:p>
        </p:txBody>
      </p:sp>
      <p:pic>
        <p:nvPicPr>
          <p:cNvPr id="79878" name="Picture 7" descr="B-1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28800"/>
            <a:ext cx="49530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3437</Words>
  <Application>Microsoft Office PowerPoint</Application>
  <PresentationFormat>全屏显示(4:3)</PresentationFormat>
  <Paragraphs>537</Paragraphs>
  <Slides>61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67" baseType="lpstr">
      <vt:lpstr>Arial</vt:lpstr>
      <vt:lpstr>宋体</vt:lpstr>
      <vt:lpstr>Times New Roman</vt:lpstr>
      <vt:lpstr>黑体</vt:lpstr>
      <vt:lpstr>Wingdings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1d. Listen. Can Vince play tennis with Andy?       Circle Yes or No.</vt:lpstr>
      <vt:lpstr>PowerPoint 演示文稿</vt:lpstr>
      <vt:lpstr>Tape script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Accepting invitations</vt:lpstr>
      <vt:lpstr>PowerPoint 演示文稿</vt:lpstr>
      <vt:lpstr>Explanation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Exercises</vt:lpstr>
      <vt:lpstr>I. 词汇</vt:lpstr>
      <vt:lpstr>II 单项选择</vt:lpstr>
      <vt:lpstr>PowerPoint 演示文稿</vt:lpstr>
      <vt:lpstr>Ⅲ.句型转换</vt:lpstr>
      <vt:lpstr>PowerPoint 演示文稿</vt:lpstr>
      <vt:lpstr> Plan a party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2015-08-12T06:49:46Z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